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2"/>
  </p:notesMasterIdLst>
  <p:sldIdLst>
    <p:sldId id="2147483623" r:id="rId5"/>
    <p:sldId id="264" r:id="rId6"/>
    <p:sldId id="266" r:id="rId7"/>
    <p:sldId id="2147483624" r:id="rId8"/>
    <p:sldId id="2147483625" r:id="rId9"/>
    <p:sldId id="2147483626" r:id="rId10"/>
    <p:sldId id="263" r:id="rId11"/>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1A70"/>
    <a:srgbClr val="FFE8CB"/>
    <a:srgbClr val="DAA600"/>
    <a:srgbClr val="558ED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Style moyen 2 - Accentuation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1" d="100"/>
          <a:sy n="101" d="100"/>
        </p:scale>
        <p:origin x="876"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theme" Target="theme/theme1.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301A2BD-7137-41D5-B7D0-283221112266}" type="datetimeFigureOut">
              <a:rPr lang="fr-FR" smtClean="0"/>
              <a:t>22/07/2026</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2435836-C260-4500-A500-04F4ECEEF2BD}" type="slidenum">
              <a:rPr lang="fr-FR" smtClean="0"/>
              <a:t>‹N°›</a:t>
            </a:fld>
            <a:endParaRPr lang="fr-FR"/>
          </a:p>
        </p:txBody>
      </p:sp>
    </p:spTree>
    <p:extLst>
      <p:ext uri="{BB962C8B-B14F-4D97-AF65-F5344CB8AC3E}">
        <p14:creationId xmlns:p14="http://schemas.microsoft.com/office/powerpoint/2010/main" val="23502237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A0C6C2-8C9B-43DB-A6CC-58326BF10A37}" type="slidenum">
              <a:rPr kumimoji="0" lang="fr-FR"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fr-FR"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1411956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62435836-C260-4500-A500-04F4ECEEF2BD}" type="slidenum">
              <a:rPr lang="fr-FR" smtClean="0"/>
              <a:t>4</a:t>
            </a:fld>
            <a:endParaRPr lang="fr-FR"/>
          </a:p>
        </p:txBody>
      </p:sp>
    </p:spTree>
    <p:extLst>
      <p:ext uri="{BB962C8B-B14F-4D97-AF65-F5344CB8AC3E}">
        <p14:creationId xmlns:p14="http://schemas.microsoft.com/office/powerpoint/2010/main" val="28312094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AA3304-4CC4-9DFA-C246-5D5262C38D5E}"/>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82870A04-2D5D-DC12-4D31-609DC881467F}"/>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8ADA9247-7FF2-0126-4D44-EE30AAED658E}"/>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8B0882C4-BB63-D387-DC91-C2FBE49784BB}"/>
              </a:ext>
            </a:extLst>
          </p:cNvPr>
          <p:cNvSpPr>
            <a:spLocks noGrp="1"/>
          </p:cNvSpPr>
          <p:nvPr>
            <p:ph type="sldNum" sz="quarter" idx="5"/>
          </p:nvPr>
        </p:nvSpPr>
        <p:spPr/>
        <p:txBody>
          <a:bodyPr/>
          <a:lstStyle/>
          <a:p>
            <a:fld id="{62435836-C260-4500-A500-04F4ECEEF2BD}" type="slidenum">
              <a:rPr lang="fr-FR" smtClean="0"/>
              <a:t>6</a:t>
            </a:fld>
            <a:endParaRPr lang="fr-FR"/>
          </a:p>
        </p:txBody>
      </p:sp>
    </p:spTree>
    <p:extLst>
      <p:ext uri="{BB962C8B-B14F-4D97-AF65-F5344CB8AC3E}">
        <p14:creationId xmlns:p14="http://schemas.microsoft.com/office/powerpoint/2010/main" val="15756075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ECE504-BE45-E7F4-4D00-1235BDF1548F}"/>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D51C3021-F791-55F2-5232-DA76E68E624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CFDDF3A4-770D-5932-2895-D8B5F03C67B1}"/>
              </a:ext>
            </a:extLst>
          </p:cNvPr>
          <p:cNvSpPr>
            <a:spLocks noGrp="1"/>
          </p:cNvSpPr>
          <p:nvPr>
            <p:ph type="dt" sz="half" idx="10"/>
          </p:nvPr>
        </p:nvSpPr>
        <p:spPr/>
        <p:txBody>
          <a:bodyPr/>
          <a:lstStyle/>
          <a:p>
            <a:fld id="{AF37A3FC-356A-4945-B9E1-5BD652B98B4F}" type="datetimeFigureOut">
              <a:rPr lang="fr-FR" smtClean="0"/>
              <a:t>22/07/2026</a:t>
            </a:fld>
            <a:endParaRPr lang="fr-FR"/>
          </a:p>
        </p:txBody>
      </p:sp>
      <p:sp>
        <p:nvSpPr>
          <p:cNvPr id="5" name="Espace réservé du pied de page 4">
            <a:extLst>
              <a:ext uri="{FF2B5EF4-FFF2-40B4-BE49-F238E27FC236}">
                <a16:creationId xmlns:a16="http://schemas.microsoft.com/office/drawing/2014/main" id="{8563F7CE-4BA9-F9D4-4874-7F3DC735F4C2}"/>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FF0F486D-A28B-3C35-98DE-EFF90A80565D}"/>
              </a:ext>
            </a:extLst>
          </p:cNvPr>
          <p:cNvSpPr>
            <a:spLocks noGrp="1"/>
          </p:cNvSpPr>
          <p:nvPr>
            <p:ph type="sldNum" sz="quarter" idx="12"/>
          </p:nvPr>
        </p:nvSpPr>
        <p:spPr/>
        <p:txBody>
          <a:bodyPr/>
          <a:lstStyle/>
          <a:p>
            <a:fld id="{B709A44A-89B3-4E85-B456-50E27CAE64A0}" type="slidenum">
              <a:rPr lang="fr-FR" smtClean="0"/>
              <a:t>‹N°›</a:t>
            </a:fld>
            <a:endParaRPr lang="fr-FR"/>
          </a:p>
        </p:txBody>
      </p:sp>
    </p:spTree>
    <p:extLst>
      <p:ext uri="{BB962C8B-B14F-4D97-AF65-F5344CB8AC3E}">
        <p14:creationId xmlns:p14="http://schemas.microsoft.com/office/powerpoint/2010/main" val="17497089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9060B26-898B-357C-173F-A5654793129A}"/>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902DB046-A178-30EE-ABD3-ADB270E725FB}"/>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A0283896-EA29-9D67-3B0A-B3B93575B5AF}"/>
              </a:ext>
            </a:extLst>
          </p:cNvPr>
          <p:cNvSpPr>
            <a:spLocks noGrp="1"/>
          </p:cNvSpPr>
          <p:nvPr>
            <p:ph type="dt" sz="half" idx="10"/>
          </p:nvPr>
        </p:nvSpPr>
        <p:spPr/>
        <p:txBody>
          <a:bodyPr/>
          <a:lstStyle/>
          <a:p>
            <a:fld id="{AF37A3FC-356A-4945-B9E1-5BD652B98B4F}" type="datetimeFigureOut">
              <a:rPr lang="fr-FR" smtClean="0"/>
              <a:t>22/07/2026</a:t>
            </a:fld>
            <a:endParaRPr lang="fr-FR"/>
          </a:p>
        </p:txBody>
      </p:sp>
      <p:sp>
        <p:nvSpPr>
          <p:cNvPr id="5" name="Espace réservé du pied de page 4">
            <a:extLst>
              <a:ext uri="{FF2B5EF4-FFF2-40B4-BE49-F238E27FC236}">
                <a16:creationId xmlns:a16="http://schemas.microsoft.com/office/drawing/2014/main" id="{5F78C25B-0DD6-CE10-68EF-487828556FD9}"/>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9A4923DA-8EF0-72A4-4B47-B9453328BB64}"/>
              </a:ext>
            </a:extLst>
          </p:cNvPr>
          <p:cNvSpPr>
            <a:spLocks noGrp="1"/>
          </p:cNvSpPr>
          <p:nvPr>
            <p:ph type="sldNum" sz="quarter" idx="12"/>
          </p:nvPr>
        </p:nvSpPr>
        <p:spPr/>
        <p:txBody>
          <a:bodyPr/>
          <a:lstStyle/>
          <a:p>
            <a:fld id="{B709A44A-89B3-4E85-B456-50E27CAE64A0}" type="slidenum">
              <a:rPr lang="fr-FR" smtClean="0"/>
              <a:t>‹N°›</a:t>
            </a:fld>
            <a:endParaRPr lang="fr-FR"/>
          </a:p>
        </p:txBody>
      </p:sp>
    </p:spTree>
    <p:extLst>
      <p:ext uri="{BB962C8B-B14F-4D97-AF65-F5344CB8AC3E}">
        <p14:creationId xmlns:p14="http://schemas.microsoft.com/office/powerpoint/2010/main" val="1850797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4CDAF09D-641A-2755-9888-2DE1DE0043E0}"/>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A2CFB0CB-6827-52BA-22AE-2086786EDFA7}"/>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80AC14FB-C177-55D1-E381-2B37931F71F6}"/>
              </a:ext>
            </a:extLst>
          </p:cNvPr>
          <p:cNvSpPr>
            <a:spLocks noGrp="1"/>
          </p:cNvSpPr>
          <p:nvPr>
            <p:ph type="dt" sz="half" idx="10"/>
          </p:nvPr>
        </p:nvSpPr>
        <p:spPr/>
        <p:txBody>
          <a:bodyPr/>
          <a:lstStyle/>
          <a:p>
            <a:fld id="{AF37A3FC-356A-4945-B9E1-5BD652B98B4F}" type="datetimeFigureOut">
              <a:rPr lang="fr-FR" smtClean="0"/>
              <a:t>22/07/2026</a:t>
            </a:fld>
            <a:endParaRPr lang="fr-FR"/>
          </a:p>
        </p:txBody>
      </p:sp>
      <p:sp>
        <p:nvSpPr>
          <p:cNvPr id="5" name="Espace réservé du pied de page 4">
            <a:extLst>
              <a:ext uri="{FF2B5EF4-FFF2-40B4-BE49-F238E27FC236}">
                <a16:creationId xmlns:a16="http://schemas.microsoft.com/office/drawing/2014/main" id="{A3FB8A03-7752-3576-838E-E3A52573F59E}"/>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ECE8102A-49B8-7DB5-5BE4-4A5D5B6DB9B2}"/>
              </a:ext>
            </a:extLst>
          </p:cNvPr>
          <p:cNvSpPr>
            <a:spLocks noGrp="1"/>
          </p:cNvSpPr>
          <p:nvPr>
            <p:ph type="sldNum" sz="quarter" idx="12"/>
          </p:nvPr>
        </p:nvSpPr>
        <p:spPr/>
        <p:txBody>
          <a:bodyPr/>
          <a:lstStyle/>
          <a:p>
            <a:fld id="{B709A44A-89B3-4E85-B456-50E27CAE64A0}" type="slidenum">
              <a:rPr lang="fr-FR" smtClean="0"/>
              <a:t>‹N°›</a:t>
            </a:fld>
            <a:endParaRPr lang="fr-FR"/>
          </a:p>
        </p:txBody>
      </p:sp>
    </p:spTree>
    <p:extLst>
      <p:ext uri="{BB962C8B-B14F-4D97-AF65-F5344CB8AC3E}">
        <p14:creationId xmlns:p14="http://schemas.microsoft.com/office/powerpoint/2010/main" val="15073012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F89E74A-EC72-A8BE-8B6E-CC0226B5580D}"/>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850F5BC0-A131-4EF7-71B4-A8C8720C161E}"/>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9F784D6E-07A2-3F86-5E3B-AB4A3F7D1D27}"/>
              </a:ext>
            </a:extLst>
          </p:cNvPr>
          <p:cNvSpPr>
            <a:spLocks noGrp="1"/>
          </p:cNvSpPr>
          <p:nvPr>
            <p:ph type="dt" sz="half" idx="10"/>
          </p:nvPr>
        </p:nvSpPr>
        <p:spPr/>
        <p:txBody>
          <a:bodyPr/>
          <a:lstStyle/>
          <a:p>
            <a:fld id="{AF37A3FC-356A-4945-B9E1-5BD652B98B4F}" type="datetimeFigureOut">
              <a:rPr lang="fr-FR" smtClean="0"/>
              <a:t>22/07/2026</a:t>
            </a:fld>
            <a:endParaRPr lang="fr-FR"/>
          </a:p>
        </p:txBody>
      </p:sp>
      <p:sp>
        <p:nvSpPr>
          <p:cNvPr id="5" name="Espace réservé du pied de page 4">
            <a:extLst>
              <a:ext uri="{FF2B5EF4-FFF2-40B4-BE49-F238E27FC236}">
                <a16:creationId xmlns:a16="http://schemas.microsoft.com/office/drawing/2014/main" id="{4620E525-BB40-979D-165E-BB94E8894EEF}"/>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B486B6F7-FFA0-057A-1940-54881DA80765}"/>
              </a:ext>
            </a:extLst>
          </p:cNvPr>
          <p:cNvSpPr>
            <a:spLocks noGrp="1"/>
          </p:cNvSpPr>
          <p:nvPr>
            <p:ph type="sldNum" sz="quarter" idx="12"/>
          </p:nvPr>
        </p:nvSpPr>
        <p:spPr/>
        <p:txBody>
          <a:bodyPr/>
          <a:lstStyle/>
          <a:p>
            <a:fld id="{B709A44A-89B3-4E85-B456-50E27CAE64A0}" type="slidenum">
              <a:rPr lang="fr-FR" smtClean="0"/>
              <a:t>‹N°›</a:t>
            </a:fld>
            <a:endParaRPr lang="fr-FR"/>
          </a:p>
        </p:txBody>
      </p:sp>
    </p:spTree>
    <p:extLst>
      <p:ext uri="{BB962C8B-B14F-4D97-AF65-F5344CB8AC3E}">
        <p14:creationId xmlns:p14="http://schemas.microsoft.com/office/powerpoint/2010/main" val="5927337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D8E4229-9370-1437-D54F-B9532DB02318}"/>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51FE4905-C983-17A9-92B7-F703D654F32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3A2A4E7B-01BB-5AE8-3ADF-618FA3D363F4}"/>
              </a:ext>
            </a:extLst>
          </p:cNvPr>
          <p:cNvSpPr>
            <a:spLocks noGrp="1"/>
          </p:cNvSpPr>
          <p:nvPr>
            <p:ph type="dt" sz="half" idx="10"/>
          </p:nvPr>
        </p:nvSpPr>
        <p:spPr/>
        <p:txBody>
          <a:bodyPr/>
          <a:lstStyle/>
          <a:p>
            <a:fld id="{AF37A3FC-356A-4945-B9E1-5BD652B98B4F}" type="datetimeFigureOut">
              <a:rPr lang="fr-FR" smtClean="0"/>
              <a:t>22/07/2026</a:t>
            </a:fld>
            <a:endParaRPr lang="fr-FR"/>
          </a:p>
        </p:txBody>
      </p:sp>
      <p:sp>
        <p:nvSpPr>
          <p:cNvPr id="5" name="Espace réservé du pied de page 4">
            <a:extLst>
              <a:ext uri="{FF2B5EF4-FFF2-40B4-BE49-F238E27FC236}">
                <a16:creationId xmlns:a16="http://schemas.microsoft.com/office/drawing/2014/main" id="{0E6054E7-DEF5-C9D6-47CE-9F0FD8694FDD}"/>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0CD027AA-3F94-4310-6141-3B02A7F28C8C}"/>
              </a:ext>
            </a:extLst>
          </p:cNvPr>
          <p:cNvSpPr>
            <a:spLocks noGrp="1"/>
          </p:cNvSpPr>
          <p:nvPr>
            <p:ph type="sldNum" sz="quarter" idx="12"/>
          </p:nvPr>
        </p:nvSpPr>
        <p:spPr/>
        <p:txBody>
          <a:bodyPr/>
          <a:lstStyle/>
          <a:p>
            <a:fld id="{B709A44A-89B3-4E85-B456-50E27CAE64A0}" type="slidenum">
              <a:rPr lang="fr-FR" smtClean="0"/>
              <a:t>‹N°›</a:t>
            </a:fld>
            <a:endParaRPr lang="fr-FR"/>
          </a:p>
        </p:txBody>
      </p:sp>
    </p:spTree>
    <p:extLst>
      <p:ext uri="{BB962C8B-B14F-4D97-AF65-F5344CB8AC3E}">
        <p14:creationId xmlns:p14="http://schemas.microsoft.com/office/powerpoint/2010/main" val="12586273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0402FB9-8123-0B53-5A39-BFB777B2DD7A}"/>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AA4DEC61-9570-D29E-57C6-78DA1A8D00D3}"/>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95BFC078-5E3F-4885-DFCD-7FFF1B940257}"/>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E54D12CC-B07C-659F-0218-5F42E20FB153}"/>
              </a:ext>
            </a:extLst>
          </p:cNvPr>
          <p:cNvSpPr>
            <a:spLocks noGrp="1"/>
          </p:cNvSpPr>
          <p:nvPr>
            <p:ph type="dt" sz="half" idx="10"/>
          </p:nvPr>
        </p:nvSpPr>
        <p:spPr/>
        <p:txBody>
          <a:bodyPr/>
          <a:lstStyle/>
          <a:p>
            <a:fld id="{AF37A3FC-356A-4945-B9E1-5BD652B98B4F}" type="datetimeFigureOut">
              <a:rPr lang="fr-FR" smtClean="0"/>
              <a:t>22/07/2026</a:t>
            </a:fld>
            <a:endParaRPr lang="fr-FR"/>
          </a:p>
        </p:txBody>
      </p:sp>
      <p:sp>
        <p:nvSpPr>
          <p:cNvPr id="6" name="Espace réservé du pied de page 5">
            <a:extLst>
              <a:ext uri="{FF2B5EF4-FFF2-40B4-BE49-F238E27FC236}">
                <a16:creationId xmlns:a16="http://schemas.microsoft.com/office/drawing/2014/main" id="{6B125E4E-E725-2F1F-F684-8D4E09196E73}"/>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FF4DBA59-E5EA-66F2-FBF1-8E7F5C4C18FA}"/>
              </a:ext>
            </a:extLst>
          </p:cNvPr>
          <p:cNvSpPr>
            <a:spLocks noGrp="1"/>
          </p:cNvSpPr>
          <p:nvPr>
            <p:ph type="sldNum" sz="quarter" idx="12"/>
          </p:nvPr>
        </p:nvSpPr>
        <p:spPr/>
        <p:txBody>
          <a:bodyPr/>
          <a:lstStyle/>
          <a:p>
            <a:fld id="{B709A44A-89B3-4E85-B456-50E27CAE64A0}" type="slidenum">
              <a:rPr lang="fr-FR" smtClean="0"/>
              <a:t>‹N°›</a:t>
            </a:fld>
            <a:endParaRPr lang="fr-FR"/>
          </a:p>
        </p:txBody>
      </p:sp>
    </p:spTree>
    <p:extLst>
      <p:ext uri="{BB962C8B-B14F-4D97-AF65-F5344CB8AC3E}">
        <p14:creationId xmlns:p14="http://schemas.microsoft.com/office/powerpoint/2010/main" val="31426921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A56FC55-ABA6-EBFB-5D67-B7D08CC7C583}"/>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E4705260-AD3E-2274-AD10-17E68538498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4B3B4C65-BBBA-EB3F-5D47-E837762EAC8A}"/>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460DC521-0A74-B8FD-6B01-9E10E417C34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ABCEE2B5-6D22-9C69-2ED1-AA5776855135}"/>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F248C247-CB08-3E91-B953-AFF12662D881}"/>
              </a:ext>
            </a:extLst>
          </p:cNvPr>
          <p:cNvSpPr>
            <a:spLocks noGrp="1"/>
          </p:cNvSpPr>
          <p:nvPr>
            <p:ph type="dt" sz="half" idx="10"/>
          </p:nvPr>
        </p:nvSpPr>
        <p:spPr/>
        <p:txBody>
          <a:bodyPr/>
          <a:lstStyle/>
          <a:p>
            <a:fld id="{AF37A3FC-356A-4945-B9E1-5BD652B98B4F}" type="datetimeFigureOut">
              <a:rPr lang="fr-FR" smtClean="0"/>
              <a:t>22/07/2026</a:t>
            </a:fld>
            <a:endParaRPr lang="fr-FR"/>
          </a:p>
        </p:txBody>
      </p:sp>
      <p:sp>
        <p:nvSpPr>
          <p:cNvPr id="8" name="Espace réservé du pied de page 7">
            <a:extLst>
              <a:ext uri="{FF2B5EF4-FFF2-40B4-BE49-F238E27FC236}">
                <a16:creationId xmlns:a16="http://schemas.microsoft.com/office/drawing/2014/main" id="{5B1DFD81-A26B-B792-9186-4E5E93938090}"/>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926DEB56-60AE-51D7-D029-D9A76FA2800C}"/>
              </a:ext>
            </a:extLst>
          </p:cNvPr>
          <p:cNvSpPr>
            <a:spLocks noGrp="1"/>
          </p:cNvSpPr>
          <p:nvPr>
            <p:ph type="sldNum" sz="quarter" idx="12"/>
          </p:nvPr>
        </p:nvSpPr>
        <p:spPr/>
        <p:txBody>
          <a:bodyPr/>
          <a:lstStyle/>
          <a:p>
            <a:fld id="{B709A44A-89B3-4E85-B456-50E27CAE64A0}" type="slidenum">
              <a:rPr lang="fr-FR" smtClean="0"/>
              <a:t>‹N°›</a:t>
            </a:fld>
            <a:endParaRPr lang="fr-FR"/>
          </a:p>
        </p:txBody>
      </p:sp>
    </p:spTree>
    <p:extLst>
      <p:ext uri="{BB962C8B-B14F-4D97-AF65-F5344CB8AC3E}">
        <p14:creationId xmlns:p14="http://schemas.microsoft.com/office/powerpoint/2010/main" val="23986231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24C649-BFB2-EF75-972B-7474ED1FB3C6}"/>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1BE035C2-D1C5-F263-CF01-3BE80F3A8B56}"/>
              </a:ext>
            </a:extLst>
          </p:cNvPr>
          <p:cNvSpPr>
            <a:spLocks noGrp="1"/>
          </p:cNvSpPr>
          <p:nvPr>
            <p:ph type="dt" sz="half" idx="10"/>
          </p:nvPr>
        </p:nvSpPr>
        <p:spPr/>
        <p:txBody>
          <a:bodyPr/>
          <a:lstStyle/>
          <a:p>
            <a:fld id="{AF37A3FC-356A-4945-B9E1-5BD652B98B4F}" type="datetimeFigureOut">
              <a:rPr lang="fr-FR" smtClean="0"/>
              <a:t>22/07/2026</a:t>
            </a:fld>
            <a:endParaRPr lang="fr-FR"/>
          </a:p>
        </p:txBody>
      </p:sp>
      <p:sp>
        <p:nvSpPr>
          <p:cNvPr id="4" name="Espace réservé du pied de page 3">
            <a:extLst>
              <a:ext uri="{FF2B5EF4-FFF2-40B4-BE49-F238E27FC236}">
                <a16:creationId xmlns:a16="http://schemas.microsoft.com/office/drawing/2014/main" id="{2A4114EC-8FA1-9BA4-D6B3-32F0173460F5}"/>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B1EF33E6-5E72-715C-674F-7CA72C2BFA91}"/>
              </a:ext>
            </a:extLst>
          </p:cNvPr>
          <p:cNvSpPr>
            <a:spLocks noGrp="1"/>
          </p:cNvSpPr>
          <p:nvPr>
            <p:ph type="sldNum" sz="quarter" idx="12"/>
          </p:nvPr>
        </p:nvSpPr>
        <p:spPr/>
        <p:txBody>
          <a:bodyPr/>
          <a:lstStyle/>
          <a:p>
            <a:fld id="{B709A44A-89B3-4E85-B456-50E27CAE64A0}" type="slidenum">
              <a:rPr lang="fr-FR" smtClean="0"/>
              <a:t>‹N°›</a:t>
            </a:fld>
            <a:endParaRPr lang="fr-FR"/>
          </a:p>
        </p:txBody>
      </p:sp>
    </p:spTree>
    <p:extLst>
      <p:ext uri="{BB962C8B-B14F-4D97-AF65-F5344CB8AC3E}">
        <p14:creationId xmlns:p14="http://schemas.microsoft.com/office/powerpoint/2010/main" val="32370135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42B725DF-48D1-ED90-A589-E0B668509433}"/>
              </a:ext>
            </a:extLst>
          </p:cNvPr>
          <p:cNvSpPr>
            <a:spLocks noGrp="1"/>
          </p:cNvSpPr>
          <p:nvPr>
            <p:ph type="dt" sz="half" idx="10"/>
          </p:nvPr>
        </p:nvSpPr>
        <p:spPr/>
        <p:txBody>
          <a:bodyPr/>
          <a:lstStyle/>
          <a:p>
            <a:fld id="{AF37A3FC-356A-4945-B9E1-5BD652B98B4F}" type="datetimeFigureOut">
              <a:rPr lang="fr-FR" smtClean="0"/>
              <a:t>22/07/2026</a:t>
            </a:fld>
            <a:endParaRPr lang="fr-FR"/>
          </a:p>
        </p:txBody>
      </p:sp>
      <p:sp>
        <p:nvSpPr>
          <p:cNvPr id="3" name="Espace réservé du pied de page 2">
            <a:extLst>
              <a:ext uri="{FF2B5EF4-FFF2-40B4-BE49-F238E27FC236}">
                <a16:creationId xmlns:a16="http://schemas.microsoft.com/office/drawing/2014/main" id="{CD3A62AA-90FA-2D31-2630-FEEF86ED17B3}"/>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FDDFBCD0-8F94-EFAB-C48E-675C43147653}"/>
              </a:ext>
            </a:extLst>
          </p:cNvPr>
          <p:cNvSpPr>
            <a:spLocks noGrp="1"/>
          </p:cNvSpPr>
          <p:nvPr>
            <p:ph type="sldNum" sz="quarter" idx="12"/>
          </p:nvPr>
        </p:nvSpPr>
        <p:spPr/>
        <p:txBody>
          <a:bodyPr/>
          <a:lstStyle/>
          <a:p>
            <a:fld id="{B709A44A-89B3-4E85-B456-50E27CAE64A0}" type="slidenum">
              <a:rPr lang="fr-FR" smtClean="0"/>
              <a:t>‹N°›</a:t>
            </a:fld>
            <a:endParaRPr lang="fr-FR"/>
          </a:p>
        </p:txBody>
      </p:sp>
    </p:spTree>
    <p:extLst>
      <p:ext uri="{BB962C8B-B14F-4D97-AF65-F5344CB8AC3E}">
        <p14:creationId xmlns:p14="http://schemas.microsoft.com/office/powerpoint/2010/main" val="22921125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45FD162-0E81-B093-6F02-A3AE2B66168B}"/>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736571E1-89B6-B07E-9443-CA9EE5EC69A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91FAB50F-D15C-32FC-4909-9E432E9807A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81D09D8F-6E58-C748-5164-2C858B937C0E}"/>
              </a:ext>
            </a:extLst>
          </p:cNvPr>
          <p:cNvSpPr>
            <a:spLocks noGrp="1"/>
          </p:cNvSpPr>
          <p:nvPr>
            <p:ph type="dt" sz="half" idx="10"/>
          </p:nvPr>
        </p:nvSpPr>
        <p:spPr/>
        <p:txBody>
          <a:bodyPr/>
          <a:lstStyle/>
          <a:p>
            <a:fld id="{AF37A3FC-356A-4945-B9E1-5BD652B98B4F}" type="datetimeFigureOut">
              <a:rPr lang="fr-FR" smtClean="0"/>
              <a:t>22/07/2026</a:t>
            </a:fld>
            <a:endParaRPr lang="fr-FR"/>
          </a:p>
        </p:txBody>
      </p:sp>
      <p:sp>
        <p:nvSpPr>
          <p:cNvPr id="6" name="Espace réservé du pied de page 5">
            <a:extLst>
              <a:ext uri="{FF2B5EF4-FFF2-40B4-BE49-F238E27FC236}">
                <a16:creationId xmlns:a16="http://schemas.microsoft.com/office/drawing/2014/main" id="{88B508A3-A12C-6BB8-4F27-545044B0C258}"/>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76B62B00-F961-F2E7-9978-91A928BB5335}"/>
              </a:ext>
            </a:extLst>
          </p:cNvPr>
          <p:cNvSpPr>
            <a:spLocks noGrp="1"/>
          </p:cNvSpPr>
          <p:nvPr>
            <p:ph type="sldNum" sz="quarter" idx="12"/>
          </p:nvPr>
        </p:nvSpPr>
        <p:spPr/>
        <p:txBody>
          <a:bodyPr/>
          <a:lstStyle/>
          <a:p>
            <a:fld id="{B709A44A-89B3-4E85-B456-50E27CAE64A0}" type="slidenum">
              <a:rPr lang="fr-FR" smtClean="0"/>
              <a:t>‹N°›</a:t>
            </a:fld>
            <a:endParaRPr lang="fr-FR"/>
          </a:p>
        </p:txBody>
      </p:sp>
    </p:spTree>
    <p:extLst>
      <p:ext uri="{BB962C8B-B14F-4D97-AF65-F5344CB8AC3E}">
        <p14:creationId xmlns:p14="http://schemas.microsoft.com/office/powerpoint/2010/main" val="10192081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5D39FAE-9A17-D150-03F0-28F4D1D27AB3}"/>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5C5684E7-95E2-15ED-BDFB-6995CBA4794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745405A8-2F90-A965-FD35-E1CB6F65FEC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78CF8D08-D4EE-2CDD-481A-D5A972E8687C}"/>
              </a:ext>
            </a:extLst>
          </p:cNvPr>
          <p:cNvSpPr>
            <a:spLocks noGrp="1"/>
          </p:cNvSpPr>
          <p:nvPr>
            <p:ph type="dt" sz="half" idx="10"/>
          </p:nvPr>
        </p:nvSpPr>
        <p:spPr/>
        <p:txBody>
          <a:bodyPr/>
          <a:lstStyle/>
          <a:p>
            <a:fld id="{AF37A3FC-356A-4945-B9E1-5BD652B98B4F}" type="datetimeFigureOut">
              <a:rPr lang="fr-FR" smtClean="0"/>
              <a:t>22/07/2026</a:t>
            </a:fld>
            <a:endParaRPr lang="fr-FR"/>
          </a:p>
        </p:txBody>
      </p:sp>
      <p:sp>
        <p:nvSpPr>
          <p:cNvPr id="6" name="Espace réservé du pied de page 5">
            <a:extLst>
              <a:ext uri="{FF2B5EF4-FFF2-40B4-BE49-F238E27FC236}">
                <a16:creationId xmlns:a16="http://schemas.microsoft.com/office/drawing/2014/main" id="{3527B653-7CA7-BFB9-CA12-1B1C0380985C}"/>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58901F58-9C9C-E75C-4249-A8EA3624267C}"/>
              </a:ext>
            </a:extLst>
          </p:cNvPr>
          <p:cNvSpPr>
            <a:spLocks noGrp="1"/>
          </p:cNvSpPr>
          <p:nvPr>
            <p:ph type="sldNum" sz="quarter" idx="12"/>
          </p:nvPr>
        </p:nvSpPr>
        <p:spPr/>
        <p:txBody>
          <a:bodyPr/>
          <a:lstStyle/>
          <a:p>
            <a:fld id="{B709A44A-89B3-4E85-B456-50E27CAE64A0}" type="slidenum">
              <a:rPr lang="fr-FR" smtClean="0"/>
              <a:t>‹N°›</a:t>
            </a:fld>
            <a:endParaRPr lang="fr-FR"/>
          </a:p>
        </p:txBody>
      </p:sp>
    </p:spTree>
    <p:extLst>
      <p:ext uri="{BB962C8B-B14F-4D97-AF65-F5344CB8AC3E}">
        <p14:creationId xmlns:p14="http://schemas.microsoft.com/office/powerpoint/2010/main" val="23890566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0892CEE8-B6C7-5644-871B-38D06E42469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8FF8F6D0-E534-6700-311F-EB87714F4B6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F8BA0AD7-32BC-62B3-094B-D0618B8BCBA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F37A3FC-356A-4945-B9E1-5BD652B98B4F}" type="datetimeFigureOut">
              <a:rPr lang="fr-FR" smtClean="0"/>
              <a:t>22/07/2026</a:t>
            </a:fld>
            <a:endParaRPr lang="fr-FR"/>
          </a:p>
        </p:txBody>
      </p:sp>
      <p:sp>
        <p:nvSpPr>
          <p:cNvPr id="5" name="Espace réservé du pied de page 4">
            <a:extLst>
              <a:ext uri="{FF2B5EF4-FFF2-40B4-BE49-F238E27FC236}">
                <a16:creationId xmlns:a16="http://schemas.microsoft.com/office/drawing/2014/main" id="{FE6BA013-EA9A-1D94-1431-3AC734E4170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2151CBE4-CF81-A56E-3B89-7765A35E0DC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709A44A-89B3-4E85-B456-50E27CAE64A0}" type="slidenum">
              <a:rPr lang="fr-FR" smtClean="0"/>
              <a:t>‹N°›</a:t>
            </a:fld>
            <a:endParaRPr lang="fr-FR"/>
          </a:p>
        </p:txBody>
      </p:sp>
    </p:spTree>
    <p:extLst>
      <p:ext uri="{BB962C8B-B14F-4D97-AF65-F5344CB8AC3E}">
        <p14:creationId xmlns:p14="http://schemas.microsoft.com/office/powerpoint/2010/main" val="166835871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3.jpg"/><Relationship Id="rId4" Type="http://schemas.openxmlformats.org/officeDocument/2006/relationships/image" Target="../media/image2.jpeg"/></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3.jp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mailto:dpi-daip-ufpi-cin-surveillance@edf.fr" TargetMode="External"/><Relationship Id="rId1" Type="http://schemas.openxmlformats.org/officeDocument/2006/relationships/slideLayout" Target="../slideLayouts/slideLayout7.xml"/><Relationship Id="rId4" Type="http://schemas.openxmlformats.org/officeDocument/2006/relationships/image" Target="../media/image3.jpg"/></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3.jpg"/><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 name="Image 34">
            <a:extLst>
              <a:ext uri="{FF2B5EF4-FFF2-40B4-BE49-F238E27FC236}">
                <a16:creationId xmlns:a16="http://schemas.microsoft.com/office/drawing/2014/main" id="{277DC403-58D7-091D-4333-902D0C5A6497}"/>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807546" y="5926341"/>
            <a:ext cx="1136879" cy="724482"/>
          </a:xfrm>
          <a:prstGeom prst="rect">
            <a:avLst/>
          </a:prstGeom>
        </p:spPr>
      </p:pic>
      <p:sp>
        <p:nvSpPr>
          <p:cNvPr id="37" name="Titre 1">
            <a:extLst>
              <a:ext uri="{FF2B5EF4-FFF2-40B4-BE49-F238E27FC236}">
                <a16:creationId xmlns:a16="http://schemas.microsoft.com/office/drawing/2014/main" id="{CE92E428-E128-FF08-0386-EA129837C600}"/>
              </a:ext>
            </a:extLst>
          </p:cNvPr>
          <p:cNvSpPr txBox="1">
            <a:spLocks/>
          </p:cNvSpPr>
          <p:nvPr/>
        </p:nvSpPr>
        <p:spPr>
          <a:xfrm>
            <a:off x="4186869" y="931659"/>
            <a:ext cx="7557548" cy="154182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fr-FR" sz="2800" b="1" dirty="0">
                <a:solidFill>
                  <a:srgbClr val="002272"/>
                </a:solidFill>
                <a:latin typeface="Frutiger Bold"/>
              </a:rPr>
              <a:t>Evolutions de l’offre CIN au 5 octobre 2026</a:t>
            </a:r>
            <a:endParaRPr lang="fr-FR" sz="2800" b="1" dirty="0">
              <a:solidFill>
                <a:srgbClr val="002272"/>
              </a:solidFill>
              <a:latin typeface="Frutiger Bold"/>
              <a:sym typeface="Frutiger Condensed Bold"/>
            </a:endParaRPr>
          </a:p>
        </p:txBody>
      </p:sp>
      <p:sp>
        <p:nvSpPr>
          <p:cNvPr id="39" name="Rectangle 38">
            <a:extLst>
              <a:ext uri="{FF2B5EF4-FFF2-40B4-BE49-F238E27FC236}">
                <a16:creationId xmlns:a16="http://schemas.microsoft.com/office/drawing/2014/main" id="{1A511BE4-C211-69BE-0BF5-D9C762027F64}"/>
              </a:ext>
            </a:extLst>
          </p:cNvPr>
          <p:cNvSpPr/>
          <p:nvPr/>
        </p:nvSpPr>
        <p:spPr>
          <a:xfrm>
            <a:off x="3894905" y="689482"/>
            <a:ext cx="822071" cy="60659"/>
          </a:xfrm>
          <a:prstGeom prst="rect">
            <a:avLst/>
          </a:prstGeom>
          <a:solidFill>
            <a:srgbClr val="001A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40" name="Rectangle 39">
            <a:extLst>
              <a:ext uri="{FF2B5EF4-FFF2-40B4-BE49-F238E27FC236}">
                <a16:creationId xmlns:a16="http://schemas.microsoft.com/office/drawing/2014/main" id="{7A1EC8CD-88C9-D607-66D6-15E8AA1FAA01}"/>
              </a:ext>
            </a:extLst>
          </p:cNvPr>
          <p:cNvSpPr/>
          <p:nvPr/>
        </p:nvSpPr>
        <p:spPr>
          <a:xfrm>
            <a:off x="6371509" y="689482"/>
            <a:ext cx="5372908" cy="60659"/>
          </a:xfrm>
          <a:prstGeom prst="rect">
            <a:avLst/>
          </a:prstGeom>
          <a:solidFill>
            <a:srgbClr val="001A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3" name="Image 2">
            <a:extLst>
              <a:ext uri="{FF2B5EF4-FFF2-40B4-BE49-F238E27FC236}">
                <a16:creationId xmlns:a16="http://schemas.microsoft.com/office/drawing/2014/main" id="{8E876FBA-AAC1-DE62-8781-A1AF04607141}"/>
              </a:ext>
            </a:extLst>
          </p:cNvPr>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a:xfrm flipH="1">
            <a:off x="-63396" y="0"/>
            <a:ext cx="3848702" cy="6858000"/>
          </a:xfrm>
          <a:prstGeom prst="rect">
            <a:avLst/>
          </a:prstGeom>
        </p:spPr>
      </p:pic>
      <p:sp>
        <p:nvSpPr>
          <p:cNvPr id="4" name="Rectangle 3">
            <a:extLst>
              <a:ext uri="{FF2B5EF4-FFF2-40B4-BE49-F238E27FC236}">
                <a16:creationId xmlns:a16="http://schemas.microsoft.com/office/drawing/2014/main" id="{C496281A-65CC-FE72-B494-7CFEB56FF38C}"/>
              </a:ext>
            </a:extLst>
          </p:cNvPr>
          <p:cNvSpPr/>
          <p:nvPr/>
        </p:nvSpPr>
        <p:spPr>
          <a:xfrm rot="10800000" flipH="1">
            <a:off x="-1113539" y="-8708"/>
            <a:ext cx="4898845" cy="6866708"/>
          </a:xfrm>
          <a:prstGeom prst="rect">
            <a:avLst/>
          </a:prstGeom>
          <a:gradFill flip="none" rotWithShape="1">
            <a:gsLst>
              <a:gs pos="0">
                <a:sysClr val="window" lastClr="FFFFFF"/>
              </a:gs>
              <a:gs pos="45000">
                <a:sysClr val="window" lastClr="FFFFFF">
                  <a:alpha val="0"/>
                </a:sysClr>
              </a:gs>
            </a:gsLst>
            <a:lin ang="10800000" scaled="1"/>
            <a:tileRect/>
          </a:gra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prstClr val="white"/>
              </a:solidFill>
              <a:effectLst/>
              <a:uLnTx/>
              <a:uFillTx/>
              <a:latin typeface="Calibri"/>
              <a:ea typeface="+mn-ea"/>
              <a:cs typeface="+mn-cs"/>
            </a:endParaRPr>
          </a:p>
        </p:txBody>
      </p:sp>
      <p:sp>
        <p:nvSpPr>
          <p:cNvPr id="5" name="ZoneTexte 4">
            <a:extLst>
              <a:ext uri="{FF2B5EF4-FFF2-40B4-BE49-F238E27FC236}">
                <a16:creationId xmlns:a16="http://schemas.microsoft.com/office/drawing/2014/main" id="{131D2180-EBFA-7C4A-CC82-FABFCAF77047}"/>
              </a:ext>
            </a:extLst>
          </p:cNvPr>
          <p:cNvSpPr txBox="1"/>
          <p:nvPr/>
        </p:nvSpPr>
        <p:spPr>
          <a:xfrm>
            <a:off x="4538948" y="2085508"/>
            <a:ext cx="7607031" cy="3323987"/>
          </a:xfrm>
          <a:prstGeom prst="rect">
            <a:avLst/>
          </a:prstGeom>
          <a:noFill/>
        </p:spPr>
        <p:txBody>
          <a:bodyPr wrap="square">
            <a:spAutoFit/>
          </a:bodyPr>
          <a:lstStyle/>
          <a:p>
            <a:pPr lvl="1"/>
            <a:endParaRPr lang="fr-FR" sz="1400" dirty="0">
              <a:solidFill>
                <a:srgbClr val="001A70"/>
              </a:solidFill>
              <a:latin typeface="Arial" panose="020B0604020202020204" pitchFamily="34" charset="0"/>
              <a:ea typeface="Times New Roman" panose="02020603050405020304" pitchFamily="18" charset="0"/>
              <a:cs typeface="Arial" panose="020B0604020202020204" pitchFamily="34" charset="0"/>
            </a:endParaRPr>
          </a:p>
          <a:p>
            <a:pPr marL="171450" indent="-171450">
              <a:buFontTx/>
              <a:buChar char="-"/>
            </a:pPr>
            <a:r>
              <a:rPr lang="fr-FR" sz="1400" dirty="0">
                <a:solidFill>
                  <a:srgbClr val="001A70"/>
                </a:solidFill>
                <a:latin typeface="Arial" panose="020B0604020202020204" pitchFamily="34" charset="0"/>
                <a:cs typeface="Arial" panose="020B0604020202020204" pitchFamily="34" charset="0"/>
              </a:rPr>
              <a:t>Le recyclage pour niveau Chargé de Travaux (niveau 2) se fera uniquement par un recyclage combiné SCN2CSQ de 3j. Le recyclage SCN2 de 2j est supprimé.</a:t>
            </a:r>
          </a:p>
          <a:p>
            <a:pPr marL="171450" indent="-171450">
              <a:buFontTx/>
              <a:buChar char="-"/>
            </a:pPr>
            <a:endParaRPr lang="fr-FR" sz="1400" b="1" dirty="0">
              <a:solidFill>
                <a:srgbClr val="001A70"/>
              </a:solidFill>
              <a:latin typeface="Arial" panose="020B0604020202020204" pitchFamily="34" charset="0"/>
              <a:cs typeface="Arial" panose="020B0604020202020204" pitchFamily="34" charset="0"/>
            </a:endParaRPr>
          </a:p>
          <a:p>
            <a:pPr marL="171450" indent="-171450">
              <a:buFontTx/>
              <a:buChar char="-"/>
            </a:pPr>
            <a:r>
              <a:rPr lang="fr-FR" sz="1400" dirty="0">
                <a:solidFill>
                  <a:srgbClr val="001A70"/>
                </a:solidFill>
                <a:latin typeface="Arial" panose="020B0604020202020204" pitchFamily="34" charset="0"/>
                <a:ea typeface="Times New Roman" panose="02020603050405020304" pitchFamily="18" charset="0"/>
                <a:cs typeface="Arial" panose="020B0604020202020204" pitchFamily="34" charset="0"/>
              </a:rPr>
              <a:t>Le recyclage R SCN2CSQ doit être réalisé à la date d’échéance du premier certificat échu entre le SCN2 et le CSQ </a:t>
            </a:r>
          </a:p>
          <a:p>
            <a:pPr lvl="1"/>
            <a:r>
              <a:rPr lang="fr-FR" sz="1400" i="1" dirty="0">
                <a:solidFill>
                  <a:srgbClr val="001A70"/>
                </a:solidFill>
                <a:latin typeface="Arial" panose="020B0604020202020204" pitchFamily="34" charset="0"/>
                <a:ea typeface="Times New Roman" panose="02020603050405020304" pitchFamily="18" charset="0"/>
                <a:cs typeface="Arial" panose="020B0604020202020204" pitchFamily="34" charset="0"/>
              </a:rPr>
              <a:t>Ex : certificat SCN2 de mars 2023 et certificat CSQ de janvier 2026 </a:t>
            </a:r>
          </a:p>
          <a:p>
            <a:pPr lvl="1"/>
            <a:r>
              <a:rPr lang="fr-FR" sz="1400" i="1" dirty="0">
                <a:solidFill>
                  <a:srgbClr val="001A70"/>
                </a:solidFill>
                <a:latin typeface="Arial" panose="020B0604020202020204" pitchFamily="34" charset="0"/>
                <a:ea typeface="Times New Roman" panose="02020603050405020304" pitchFamily="18" charset="0"/>
                <a:cs typeface="Arial" panose="020B0604020202020204" pitchFamily="34" charset="0"/>
                <a:sym typeface="Wingdings" panose="05000000000000000000" pitchFamily="2" charset="2"/>
              </a:rPr>
              <a:t> un recyclage R SCN2CSQ doit être envisagé pour mars 2027</a:t>
            </a:r>
            <a:endParaRPr lang="fr-FR" sz="1400" i="1" dirty="0">
              <a:solidFill>
                <a:srgbClr val="001A70"/>
              </a:solidFill>
              <a:latin typeface="Arial" panose="020B0604020202020204" pitchFamily="34" charset="0"/>
              <a:ea typeface="Times New Roman" panose="02020603050405020304" pitchFamily="18" charset="0"/>
              <a:cs typeface="Arial" panose="020B0604020202020204" pitchFamily="34" charset="0"/>
            </a:endParaRPr>
          </a:p>
          <a:p>
            <a:endParaRPr lang="fr-FR" sz="1400" b="1" dirty="0">
              <a:solidFill>
                <a:srgbClr val="001A70"/>
              </a:solidFill>
              <a:latin typeface="Arial" panose="020B0604020202020204" pitchFamily="34" charset="0"/>
              <a:cs typeface="Arial" panose="020B0604020202020204" pitchFamily="34" charset="0"/>
            </a:endParaRPr>
          </a:p>
          <a:p>
            <a:pPr marL="171450" indent="-171450">
              <a:buFontTx/>
              <a:buChar char="-"/>
            </a:pPr>
            <a:r>
              <a:rPr lang="fr-FR" sz="1400" dirty="0">
                <a:solidFill>
                  <a:srgbClr val="001A70"/>
                </a:solidFill>
                <a:latin typeface="Arial" panose="020B0604020202020204" pitchFamily="34" charset="0"/>
                <a:cs typeface="Arial" panose="020B0604020202020204" pitchFamily="34" charset="0"/>
              </a:rPr>
              <a:t>Le stage recyclage CSQ est uniquement accessible pour le niveau intervenant (niveau 1)</a:t>
            </a:r>
          </a:p>
          <a:p>
            <a:pPr marL="171450" indent="-171450">
              <a:buFontTx/>
              <a:buChar char="-"/>
            </a:pPr>
            <a:endParaRPr lang="fr-FR" sz="1400" dirty="0">
              <a:solidFill>
                <a:srgbClr val="001A70"/>
              </a:solidFill>
              <a:latin typeface="Arial" panose="020B0604020202020204" pitchFamily="34" charset="0"/>
              <a:cs typeface="Arial" panose="020B0604020202020204" pitchFamily="34" charset="0"/>
            </a:endParaRPr>
          </a:p>
          <a:p>
            <a:pPr marL="171450" indent="-171450">
              <a:buFontTx/>
              <a:buChar char="-"/>
            </a:pPr>
            <a:r>
              <a:rPr lang="fr-FR" sz="1400" dirty="0">
                <a:solidFill>
                  <a:srgbClr val="001A70"/>
                </a:solidFill>
                <a:latin typeface="Arial" panose="020B0604020202020204" pitchFamily="34" charset="0"/>
                <a:cs typeface="Arial" panose="020B0604020202020204" pitchFamily="34" charset="0"/>
              </a:rPr>
              <a:t>La création d’un recyclage R SCN2CSQ chargé de travaux métier</a:t>
            </a:r>
          </a:p>
          <a:p>
            <a:pPr marL="171450" indent="-171450">
              <a:buFontTx/>
              <a:buChar char="-"/>
            </a:pPr>
            <a:endParaRPr lang="fr-FR" sz="1400" dirty="0">
              <a:solidFill>
                <a:srgbClr val="001A70"/>
              </a:solidFill>
              <a:latin typeface="Arial" panose="020B0604020202020204" pitchFamily="34" charset="0"/>
              <a:cs typeface="Arial" panose="020B0604020202020204" pitchFamily="34" charset="0"/>
            </a:endParaRPr>
          </a:p>
          <a:p>
            <a:pPr marL="171450" indent="-171450">
              <a:buFontTx/>
              <a:buChar char="-"/>
            </a:pPr>
            <a:r>
              <a:rPr lang="fr-FR" sz="1400" dirty="0">
                <a:solidFill>
                  <a:srgbClr val="001A70"/>
                </a:solidFill>
                <a:latin typeface="Arial" panose="020B0604020202020204" pitchFamily="34" charset="0"/>
                <a:cs typeface="Arial" panose="020B0604020202020204" pitchFamily="34" charset="0"/>
              </a:rPr>
              <a:t>Le rajout de l’obligation de réaliser une formation initiale lorsque la date de validité d’une formation SCN ou CSQ est dépassée de plus d’1 an</a:t>
            </a:r>
            <a:endParaRPr lang="fr-FR" sz="1200" i="1" dirty="0">
              <a:solidFill>
                <a:srgbClr val="001A70"/>
              </a:solidFill>
              <a:latin typeface="Arial" panose="020B0604020202020204" pitchFamily="34" charset="0"/>
              <a:cs typeface="Arial" panose="020B0604020202020204" pitchFamily="34" charset="0"/>
            </a:endParaRPr>
          </a:p>
        </p:txBody>
      </p:sp>
      <p:sp>
        <p:nvSpPr>
          <p:cNvPr id="7" name="ZoneTexte 6">
            <a:extLst>
              <a:ext uri="{FF2B5EF4-FFF2-40B4-BE49-F238E27FC236}">
                <a16:creationId xmlns:a16="http://schemas.microsoft.com/office/drawing/2014/main" id="{9EE91387-2699-3ADB-337E-AAB5213E3CA2}"/>
              </a:ext>
            </a:extLst>
          </p:cNvPr>
          <p:cNvSpPr txBox="1"/>
          <p:nvPr/>
        </p:nvSpPr>
        <p:spPr>
          <a:xfrm>
            <a:off x="4638549" y="5753019"/>
            <a:ext cx="6654188" cy="830997"/>
          </a:xfrm>
          <a:prstGeom prst="rect">
            <a:avLst/>
          </a:prstGeom>
          <a:noFill/>
        </p:spPr>
        <p:txBody>
          <a:bodyPr wrap="square">
            <a:spAutoFit/>
          </a:bodyPr>
          <a:lstStyle/>
          <a:p>
            <a:r>
              <a:rPr lang="fr-FR" sz="1600" dirty="0"/>
              <a:t>Nota : on rappelle que tout manquement aux règles de sécurité ou tout comportement inadapté peut donner lieu à l’exclusion d’un stagiaire par l’Organisme de Formation.</a:t>
            </a:r>
          </a:p>
        </p:txBody>
      </p:sp>
      <p:pic>
        <p:nvPicPr>
          <p:cNvPr id="9" name="Image 8">
            <a:extLst>
              <a:ext uri="{FF2B5EF4-FFF2-40B4-BE49-F238E27FC236}">
                <a16:creationId xmlns:a16="http://schemas.microsoft.com/office/drawing/2014/main" id="{0BD76EDD-3860-A7B3-861C-D2EB88DC0C8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6200000">
            <a:off x="5256650" y="137493"/>
            <a:ext cx="523922" cy="1103978"/>
          </a:xfrm>
          <a:prstGeom prst="rect">
            <a:avLst/>
          </a:prstGeom>
        </p:spPr>
      </p:pic>
    </p:spTree>
    <p:extLst>
      <p:ext uri="{BB962C8B-B14F-4D97-AF65-F5344CB8AC3E}">
        <p14:creationId xmlns:p14="http://schemas.microsoft.com/office/powerpoint/2010/main" val="32538552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au 3">
            <a:extLst>
              <a:ext uri="{FF2B5EF4-FFF2-40B4-BE49-F238E27FC236}">
                <a16:creationId xmlns:a16="http://schemas.microsoft.com/office/drawing/2014/main" id="{D532D32E-94AF-83B1-6415-78BC399E0BD1}"/>
              </a:ext>
            </a:extLst>
          </p:cNvPr>
          <p:cNvGraphicFramePr>
            <a:graphicFrameLocks noGrp="1"/>
          </p:cNvGraphicFramePr>
          <p:nvPr>
            <p:extLst>
              <p:ext uri="{D42A27DB-BD31-4B8C-83A1-F6EECF244321}">
                <p14:modId xmlns:p14="http://schemas.microsoft.com/office/powerpoint/2010/main" val="2388341799"/>
              </p:ext>
            </p:extLst>
          </p:nvPr>
        </p:nvGraphicFramePr>
        <p:xfrm>
          <a:off x="484630" y="755960"/>
          <a:ext cx="11073676" cy="5975177"/>
        </p:xfrm>
        <a:graphic>
          <a:graphicData uri="http://schemas.openxmlformats.org/drawingml/2006/table">
            <a:tbl>
              <a:tblPr firstRow="1" bandRow="1">
                <a:tableStyleId>{00A15C55-8517-42AA-B614-E9B94910E393}</a:tableStyleId>
              </a:tblPr>
              <a:tblGrid>
                <a:gridCol w="5680535">
                  <a:extLst>
                    <a:ext uri="{9D8B030D-6E8A-4147-A177-3AD203B41FA5}">
                      <a16:colId xmlns:a16="http://schemas.microsoft.com/office/drawing/2014/main" val="3470324235"/>
                    </a:ext>
                  </a:extLst>
                </a:gridCol>
                <a:gridCol w="5393141">
                  <a:extLst>
                    <a:ext uri="{9D8B030D-6E8A-4147-A177-3AD203B41FA5}">
                      <a16:colId xmlns:a16="http://schemas.microsoft.com/office/drawing/2014/main" val="232560751"/>
                    </a:ext>
                  </a:extLst>
                </a:gridCol>
              </a:tblGrid>
              <a:tr h="551791">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600" b="1" dirty="0">
                          <a:solidFill>
                            <a:schemeClr val="tx1"/>
                          </a:solidFill>
                        </a:rPr>
                        <a:t>Parcours obligatoire </a:t>
                      </a:r>
                      <a:r>
                        <a:rPr lang="fr-FR" sz="2000" b="1" dirty="0">
                          <a:solidFill>
                            <a:schemeClr val="accent2"/>
                          </a:solidFill>
                        </a:rPr>
                        <a:t>Niveau 1 Intervenant</a:t>
                      </a:r>
                    </a:p>
                    <a:p>
                      <a:pPr marL="0" marR="0" lvl="0" indent="0" algn="ctr" defTabSz="914400" rtl="0" eaLnBrk="1" fontAlgn="auto" latinLnBrk="0" hangingPunct="1">
                        <a:lnSpc>
                          <a:spcPct val="100000"/>
                        </a:lnSpc>
                        <a:spcBef>
                          <a:spcPts val="0"/>
                        </a:spcBef>
                        <a:spcAft>
                          <a:spcPts val="0"/>
                        </a:spcAft>
                        <a:buClrTx/>
                        <a:buSzTx/>
                        <a:buFontTx/>
                        <a:buNone/>
                        <a:tabLst/>
                        <a:defRPr/>
                      </a:pPr>
                      <a:r>
                        <a:rPr lang="fr-FR" sz="1600" b="1" dirty="0">
                          <a:solidFill>
                            <a:schemeClr val="tx1"/>
                          </a:solidFill>
                        </a:rPr>
                        <a:t>en zone industrielle</a:t>
                      </a:r>
                    </a:p>
                  </a:txBody>
                  <a:tcPr>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600" b="1" dirty="0">
                          <a:solidFill>
                            <a:schemeClr val="tx1"/>
                          </a:solidFill>
                        </a:rPr>
                        <a:t>Parcours obligatoire </a:t>
                      </a:r>
                      <a:r>
                        <a:rPr lang="fr-FR" sz="2000" b="1" dirty="0">
                          <a:solidFill>
                            <a:schemeClr val="accent2"/>
                          </a:solidFill>
                        </a:rPr>
                        <a:t>Niveau 1 Intervenant</a:t>
                      </a:r>
                    </a:p>
                    <a:p>
                      <a:pPr marL="0" marR="0" lvl="0" indent="0" algn="ctr" defTabSz="914400" rtl="0" eaLnBrk="1" fontAlgn="auto" latinLnBrk="0" hangingPunct="1">
                        <a:lnSpc>
                          <a:spcPct val="100000"/>
                        </a:lnSpc>
                        <a:spcBef>
                          <a:spcPts val="0"/>
                        </a:spcBef>
                        <a:spcAft>
                          <a:spcPts val="0"/>
                        </a:spcAft>
                        <a:buClrTx/>
                        <a:buSzTx/>
                        <a:buFontTx/>
                        <a:buNone/>
                        <a:tabLst/>
                        <a:defRPr/>
                      </a:pPr>
                      <a:r>
                        <a:rPr lang="fr-FR" sz="1600" b="1" dirty="0">
                          <a:solidFill>
                            <a:schemeClr val="tx1"/>
                          </a:solidFill>
                        </a:rPr>
                        <a:t>en zone contrôlée</a:t>
                      </a:r>
                    </a:p>
                  </a:txBody>
                  <a:tcPr>
                    <a:solidFill>
                      <a:schemeClr val="accent1">
                        <a:lumMod val="20000"/>
                        <a:lumOff val="80000"/>
                      </a:schemeClr>
                    </a:solidFill>
                  </a:tcPr>
                </a:tc>
                <a:extLst>
                  <a:ext uri="{0D108BD9-81ED-4DB2-BD59-A6C34878D82A}">
                    <a16:rowId xmlns:a16="http://schemas.microsoft.com/office/drawing/2014/main" val="2675194445"/>
                  </a:ext>
                </a:extLst>
              </a:tr>
              <a:tr h="1132624">
                <a:tc>
                  <a:txBody>
                    <a:bodyPr/>
                    <a:lstStyle/>
                    <a:p>
                      <a:endParaRPr lang="fr-FR" dirty="0"/>
                    </a:p>
                    <a:p>
                      <a:endParaRPr lang="fr-FR" dirty="0"/>
                    </a:p>
                    <a:p>
                      <a:endParaRPr lang="fr-FR" dirty="0"/>
                    </a:p>
                    <a:p>
                      <a:endParaRPr lang="fr-FR" dirty="0"/>
                    </a:p>
                    <a:p>
                      <a:endParaRPr lang="fr-FR" dirty="0"/>
                    </a:p>
                    <a:p>
                      <a:endParaRPr lang="fr-FR" dirty="0"/>
                    </a:p>
                    <a:p>
                      <a:endParaRPr lang="fr-FR" dirty="0"/>
                    </a:p>
                    <a:p>
                      <a:endParaRPr lang="fr-FR" dirty="0"/>
                    </a:p>
                    <a:p>
                      <a:endParaRPr lang="fr-FR" dirty="0"/>
                    </a:p>
                  </a:txBody>
                  <a:tcPr/>
                </a:tc>
                <a:tc>
                  <a:txBody>
                    <a:bodyPr/>
                    <a:lstStyle/>
                    <a:p>
                      <a:endParaRPr lang="fr-FR" dirty="0"/>
                    </a:p>
                    <a:p>
                      <a:endParaRPr lang="fr-FR" dirty="0"/>
                    </a:p>
                    <a:p>
                      <a:endParaRPr lang="fr-FR" dirty="0"/>
                    </a:p>
                    <a:p>
                      <a:endParaRPr lang="fr-FR" dirty="0"/>
                    </a:p>
                  </a:txBody>
                  <a:tcPr/>
                </a:tc>
                <a:extLst>
                  <a:ext uri="{0D108BD9-81ED-4DB2-BD59-A6C34878D82A}">
                    <a16:rowId xmlns:a16="http://schemas.microsoft.com/office/drawing/2014/main" val="1338282001"/>
                  </a:ext>
                </a:extLst>
              </a:tr>
              <a:tr h="319458">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600" b="1" dirty="0">
                          <a:solidFill>
                            <a:schemeClr val="tx1"/>
                          </a:solidFill>
                        </a:rPr>
                        <a:t>Recyclage (4 ans)</a:t>
                      </a:r>
                    </a:p>
                  </a:txBody>
                  <a:tcPr>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600" b="1" dirty="0">
                          <a:solidFill>
                            <a:schemeClr val="tx1"/>
                          </a:solidFill>
                        </a:rPr>
                        <a:t>Recyclage (3 ans)</a:t>
                      </a:r>
                    </a:p>
                  </a:txBody>
                  <a:tcPr>
                    <a:solidFill>
                      <a:schemeClr val="accent1">
                        <a:lumMod val="20000"/>
                        <a:lumOff val="80000"/>
                      </a:schemeClr>
                    </a:solidFill>
                  </a:tcPr>
                </a:tc>
                <a:extLst>
                  <a:ext uri="{0D108BD9-81ED-4DB2-BD59-A6C34878D82A}">
                    <a16:rowId xmlns:a16="http://schemas.microsoft.com/office/drawing/2014/main" val="1832936264"/>
                  </a:ext>
                </a:extLst>
              </a:tr>
              <a:tr h="2439497">
                <a:tc>
                  <a:txBody>
                    <a:bodyPr/>
                    <a:lstStyle/>
                    <a:p>
                      <a:endParaRPr lang="fr-FR" dirty="0"/>
                    </a:p>
                    <a:p>
                      <a:r>
                        <a:rPr lang="fr-FR" dirty="0"/>
                        <a:t>                                              </a:t>
                      </a:r>
                    </a:p>
                    <a:p>
                      <a:r>
                        <a:rPr lang="fr-FR" dirty="0"/>
                        <a:t>                                                  +</a:t>
                      </a:r>
                    </a:p>
                    <a:p>
                      <a:endParaRPr lang="fr-FR" dirty="0"/>
                    </a:p>
                    <a:p>
                      <a:endParaRPr lang="fr-FR" dirty="0"/>
                    </a:p>
                    <a:p>
                      <a:r>
                        <a:rPr lang="fr-FR" dirty="0">
                          <a:solidFill>
                            <a:srgbClr val="FF0000"/>
                          </a:solidFill>
                        </a:rPr>
                        <a:t>OU</a:t>
                      </a:r>
                    </a:p>
                    <a:p>
                      <a:endParaRPr lang="fr-FR" dirty="0"/>
                    </a:p>
                    <a:p>
                      <a:endParaRPr lang="fr-FR" dirty="0"/>
                    </a:p>
                  </a:txBody>
                  <a:tcPr>
                    <a:solidFill>
                      <a:schemeClr val="accent4">
                        <a:lumMod val="20000"/>
                        <a:lumOff val="80000"/>
                      </a:schemeClr>
                    </a:solidFill>
                  </a:tcPr>
                </a:tc>
                <a:tc>
                  <a:txBody>
                    <a:bodyPr/>
                    <a:lstStyle/>
                    <a:p>
                      <a:endParaRPr lang="fr-FR" dirty="0"/>
                    </a:p>
                  </a:txBody>
                  <a:tcPr>
                    <a:solidFill>
                      <a:schemeClr val="accent4">
                        <a:lumMod val="20000"/>
                        <a:lumOff val="80000"/>
                      </a:schemeClr>
                    </a:solidFill>
                  </a:tcPr>
                </a:tc>
                <a:extLst>
                  <a:ext uri="{0D108BD9-81ED-4DB2-BD59-A6C34878D82A}">
                    <a16:rowId xmlns:a16="http://schemas.microsoft.com/office/drawing/2014/main" val="761991979"/>
                  </a:ext>
                </a:extLst>
              </a:tr>
            </a:tbl>
          </a:graphicData>
        </a:graphic>
      </p:graphicFrame>
      <p:cxnSp>
        <p:nvCxnSpPr>
          <p:cNvPr id="6" name="Connecteur droit 5">
            <a:extLst>
              <a:ext uri="{FF2B5EF4-FFF2-40B4-BE49-F238E27FC236}">
                <a16:creationId xmlns:a16="http://schemas.microsoft.com/office/drawing/2014/main" id="{327D34A9-175C-42DB-3CB1-DCE2229BFC67}"/>
              </a:ext>
            </a:extLst>
          </p:cNvPr>
          <p:cNvCxnSpPr/>
          <p:nvPr/>
        </p:nvCxnSpPr>
        <p:spPr>
          <a:xfrm>
            <a:off x="2460847" y="1466734"/>
            <a:ext cx="0" cy="851972"/>
          </a:xfrm>
          <a:prstGeom prst="line">
            <a:avLst/>
          </a:prstGeom>
          <a:ln>
            <a:prstDash val="dashDot"/>
          </a:ln>
        </p:spPr>
        <p:style>
          <a:lnRef idx="1">
            <a:schemeClr val="accent1"/>
          </a:lnRef>
          <a:fillRef idx="0">
            <a:schemeClr val="accent1"/>
          </a:fillRef>
          <a:effectRef idx="0">
            <a:schemeClr val="accent1"/>
          </a:effectRef>
          <a:fontRef idx="minor">
            <a:schemeClr val="tx1"/>
          </a:fontRef>
        </p:style>
      </p:cxnSp>
      <p:sp>
        <p:nvSpPr>
          <p:cNvPr id="8" name="ZoneTexte 7">
            <a:extLst>
              <a:ext uri="{FF2B5EF4-FFF2-40B4-BE49-F238E27FC236}">
                <a16:creationId xmlns:a16="http://schemas.microsoft.com/office/drawing/2014/main" id="{69A618AD-48D0-F9F7-E33E-E1F5C8674294}"/>
              </a:ext>
            </a:extLst>
          </p:cNvPr>
          <p:cNvSpPr txBox="1"/>
          <p:nvPr/>
        </p:nvSpPr>
        <p:spPr>
          <a:xfrm>
            <a:off x="2504355" y="1548530"/>
            <a:ext cx="2329661" cy="643253"/>
          </a:xfrm>
          <a:prstGeom prst="rect">
            <a:avLst/>
          </a:prstGeom>
          <a:solidFill>
            <a:srgbClr val="001A70"/>
          </a:solidFill>
          <a:ln>
            <a:solidFill>
              <a:srgbClr val="001A70"/>
            </a:solidFill>
          </a:ln>
        </p:spPr>
        <p:txBody>
          <a:bodyPr wrap="square" rtlCol="0">
            <a:spAutoFit/>
          </a:bodyPr>
          <a:lstStyle/>
          <a:p>
            <a:pPr algn="ctr"/>
            <a:r>
              <a:rPr lang="fr-FR" sz="1200" b="1" dirty="0">
                <a:solidFill>
                  <a:schemeClr val="bg1"/>
                </a:solidFill>
              </a:rPr>
              <a:t>Savoir commun du nucléaire 1</a:t>
            </a:r>
          </a:p>
          <a:p>
            <a:pPr algn="ctr"/>
            <a:endParaRPr lang="fr-FR" sz="800" b="1" dirty="0">
              <a:solidFill>
                <a:schemeClr val="bg1"/>
              </a:solidFill>
            </a:endParaRPr>
          </a:p>
          <a:p>
            <a:pPr algn="ctr"/>
            <a:r>
              <a:rPr lang="fr-FR" sz="1200" b="1" dirty="0">
                <a:solidFill>
                  <a:schemeClr val="bg1"/>
                </a:solidFill>
              </a:rPr>
              <a:t>SCN1 – 4j</a:t>
            </a:r>
          </a:p>
        </p:txBody>
      </p:sp>
      <p:grpSp>
        <p:nvGrpSpPr>
          <p:cNvPr id="24" name="Groupe 23">
            <a:extLst>
              <a:ext uri="{FF2B5EF4-FFF2-40B4-BE49-F238E27FC236}">
                <a16:creationId xmlns:a16="http://schemas.microsoft.com/office/drawing/2014/main" id="{5901BBAB-67E7-A377-E5EB-25E37DD582DF}"/>
              </a:ext>
            </a:extLst>
          </p:cNvPr>
          <p:cNvGrpSpPr/>
          <p:nvPr/>
        </p:nvGrpSpPr>
        <p:grpSpPr>
          <a:xfrm>
            <a:off x="4600968" y="2068992"/>
            <a:ext cx="373944" cy="245582"/>
            <a:chOff x="4023860" y="2017458"/>
            <a:chExt cx="373944" cy="245582"/>
          </a:xfrm>
        </p:grpSpPr>
        <p:sp>
          <p:nvSpPr>
            <p:cNvPr id="9" name="Ellipse 8">
              <a:extLst>
                <a:ext uri="{FF2B5EF4-FFF2-40B4-BE49-F238E27FC236}">
                  <a16:creationId xmlns:a16="http://schemas.microsoft.com/office/drawing/2014/main" id="{6E1F323C-A881-2118-901B-6A73C2130043}"/>
                </a:ext>
              </a:extLst>
            </p:cNvPr>
            <p:cNvSpPr/>
            <p:nvPr/>
          </p:nvSpPr>
          <p:spPr>
            <a:xfrm>
              <a:off x="4023860" y="2017458"/>
              <a:ext cx="373944" cy="245582"/>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ZoneTexte 9">
              <a:extLst>
                <a:ext uri="{FF2B5EF4-FFF2-40B4-BE49-F238E27FC236}">
                  <a16:creationId xmlns:a16="http://schemas.microsoft.com/office/drawing/2014/main" id="{D87E5D68-B06B-B5C2-94BE-ACDFF5620084}"/>
                </a:ext>
              </a:extLst>
            </p:cNvPr>
            <p:cNvSpPr txBox="1"/>
            <p:nvPr/>
          </p:nvSpPr>
          <p:spPr>
            <a:xfrm>
              <a:off x="4041613" y="2024977"/>
              <a:ext cx="349872" cy="230832"/>
            </a:xfrm>
            <a:prstGeom prst="rect">
              <a:avLst/>
            </a:prstGeom>
            <a:noFill/>
          </p:spPr>
          <p:txBody>
            <a:bodyPr wrap="square" rtlCol="0">
              <a:spAutoFit/>
            </a:bodyPr>
            <a:lstStyle/>
            <a:p>
              <a:r>
                <a:rPr lang="fr-FR" sz="900" b="1" dirty="0">
                  <a:solidFill>
                    <a:srgbClr val="C00000"/>
                  </a:solidFill>
                </a:rPr>
                <a:t>M0</a:t>
              </a:r>
            </a:p>
          </p:txBody>
        </p:sp>
      </p:grpSp>
      <p:cxnSp>
        <p:nvCxnSpPr>
          <p:cNvPr id="12" name="Connecteur droit 11">
            <a:extLst>
              <a:ext uri="{FF2B5EF4-FFF2-40B4-BE49-F238E27FC236}">
                <a16:creationId xmlns:a16="http://schemas.microsoft.com/office/drawing/2014/main" id="{74DA505F-81D3-DD92-59DB-EDD09D588A54}"/>
              </a:ext>
            </a:extLst>
          </p:cNvPr>
          <p:cNvCxnSpPr>
            <a:cxnSpLocks/>
          </p:cNvCxnSpPr>
          <p:nvPr/>
        </p:nvCxnSpPr>
        <p:spPr>
          <a:xfrm>
            <a:off x="2488267" y="2632287"/>
            <a:ext cx="0" cy="689576"/>
          </a:xfrm>
          <a:prstGeom prst="line">
            <a:avLst/>
          </a:prstGeom>
          <a:ln>
            <a:prstDash val="dashDot"/>
          </a:ln>
        </p:spPr>
        <p:style>
          <a:lnRef idx="1">
            <a:schemeClr val="accent1"/>
          </a:lnRef>
          <a:fillRef idx="0">
            <a:schemeClr val="accent1"/>
          </a:fillRef>
          <a:effectRef idx="0">
            <a:schemeClr val="accent1"/>
          </a:effectRef>
          <a:fontRef idx="minor">
            <a:schemeClr val="tx1"/>
          </a:fontRef>
        </p:style>
      </p:cxnSp>
      <p:sp>
        <p:nvSpPr>
          <p:cNvPr id="13" name="ZoneTexte 12">
            <a:extLst>
              <a:ext uri="{FF2B5EF4-FFF2-40B4-BE49-F238E27FC236}">
                <a16:creationId xmlns:a16="http://schemas.microsoft.com/office/drawing/2014/main" id="{7A951471-D081-B2FC-85C0-BBE57C0AC758}"/>
              </a:ext>
            </a:extLst>
          </p:cNvPr>
          <p:cNvSpPr txBox="1"/>
          <p:nvPr/>
        </p:nvSpPr>
        <p:spPr>
          <a:xfrm>
            <a:off x="2565274" y="2730794"/>
            <a:ext cx="2263322" cy="643253"/>
          </a:xfrm>
          <a:prstGeom prst="rect">
            <a:avLst/>
          </a:prstGeom>
          <a:solidFill>
            <a:srgbClr val="001A70"/>
          </a:solidFill>
          <a:ln>
            <a:solidFill>
              <a:srgbClr val="001A70"/>
            </a:solidFill>
          </a:ln>
        </p:spPr>
        <p:txBody>
          <a:bodyPr wrap="square" rtlCol="0">
            <a:spAutoFit/>
          </a:bodyPr>
          <a:lstStyle/>
          <a:p>
            <a:pPr algn="ctr"/>
            <a:r>
              <a:rPr lang="fr-FR" sz="1200" b="1" dirty="0">
                <a:solidFill>
                  <a:schemeClr val="bg1"/>
                </a:solidFill>
              </a:rPr>
              <a:t>Complément Sûreté Qualité</a:t>
            </a:r>
          </a:p>
          <a:p>
            <a:pPr algn="ctr"/>
            <a:endParaRPr lang="fr-FR" sz="800" b="1" dirty="0">
              <a:solidFill>
                <a:schemeClr val="bg1"/>
              </a:solidFill>
            </a:endParaRPr>
          </a:p>
          <a:p>
            <a:pPr algn="ctr"/>
            <a:r>
              <a:rPr lang="fr-FR" sz="1200" b="1" dirty="0">
                <a:solidFill>
                  <a:schemeClr val="bg1"/>
                </a:solidFill>
              </a:rPr>
              <a:t>CSQ – 3j</a:t>
            </a:r>
          </a:p>
        </p:txBody>
      </p:sp>
      <p:sp>
        <p:nvSpPr>
          <p:cNvPr id="14" name="ZoneTexte 13">
            <a:extLst>
              <a:ext uri="{FF2B5EF4-FFF2-40B4-BE49-F238E27FC236}">
                <a16:creationId xmlns:a16="http://schemas.microsoft.com/office/drawing/2014/main" id="{9C949532-ECBF-8BB7-6F4C-72BFA15DCF9E}"/>
              </a:ext>
            </a:extLst>
          </p:cNvPr>
          <p:cNvSpPr txBox="1"/>
          <p:nvPr/>
        </p:nvSpPr>
        <p:spPr>
          <a:xfrm>
            <a:off x="4050973" y="3490071"/>
            <a:ext cx="1276703" cy="384721"/>
          </a:xfrm>
          <a:prstGeom prst="rect">
            <a:avLst/>
          </a:prstGeom>
          <a:noFill/>
        </p:spPr>
        <p:txBody>
          <a:bodyPr wrap="square" rtlCol="0">
            <a:spAutoFit/>
          </a:bodyPr>
          <a:lstStyle/>
          <a:p>
            <a:pPr algn="ctr"/>
            <a:r>
              <a:rPr lang="fr-FR" sz="900" dirty="0">
                <a:solidFill>
                  <a:srgbClr val="001A70"/>
                </a:solidFill>
                <a:latin typeface="Arial" panose="020B0604020202020204" pitchFamily="34" charset="0"/>
                <a:cs typeface="Arial" panose="020B0604020202020204" pitchFamily="34" charset="0"/>
              </a:rPr>
              <a:t>Intervenant en « Milieu nucléaire </a:t>
            </a:r>
            <a:r>
              <a:rPr lang="fr-FR" sz="1000" dirty="0">
                <a:solidFill>
                  <a:srgbClr val="001A70"/>
                </a:solidFill>
              </a:rPr>
              <a:t>»</a:t>
            </a:r>
          </a:p>
        </p:txBody>
      </p:sp>
      <p:grpSp>
        <p:nvGrpSpPr>
          <p:cNvPr id="28" name="Groupe 27">
            <a:extLst>
              <a:ext uri="{FF2B5EF4-FFF2-40B4-BE49-F238E27FC236}">
                <a16:creationId xmlns:a16="http://schemas.microsoft.com/office/drawing/2014/main" id="{8F567B3F-A36E-DD6D-16FE-A86EF3360C11}"/>
              </a:ext>
            </a:extLst>
          </p:cNvPr>
          <p:cNvGrpSpPr/>
          <p:nvPr/>
        </p:nvGrpSpPr>
        <p:grpSpPr>
          <a:xfrm>
            <a:off x="4584384" y="3260527"/>
            <a:ext cx="431118" cy="245582"/>
            <a:chOff x="4413996" y="3209503"/>
            <a:chExt cx="431118" cy="245582"/>
          </a:xfrm>
        </p:grpSpPr>
        <p:sp>
          <p:nvSpPr>
            <p:cNvPr id="15" name="Ellipse 14">
              <a:extLst>
                <a:ext uri="{FF2B5EF4-FFF2-40B4-BE49-F238E27FC236}">
                  <a16:creationId xmlns:a16="http://schemas.microsoft.com/office/drawing/2014/main" id="{344AF4CD-0DAD-1920-0831-92C0A864D58F}"/>
                </a:ext>
              </a:extLst>
            </p:cNvPr>
            <p:cNvSpPr/>
            <p:nvPr/>
          </p:nvSpPr>
          <p:spPr>
            <a:xfrm>
              <a:off x="4413996" y="3209503"/>
              <a:ext cx="373944" cy="245582"/>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ZoneTexte 15">
              <a:extLst>
                <a:ext uri="{FF2B5EF4-FFF2-40B4-BE49-F238E27FC236}">
                  <a16:creationId xmlns:a16="http://schemas.microsoft.com/office/drawing/2014/main" id="{7D10D4C1-E9CD-6BF7-DA77-55E0996133D1}"/>
                </a:ext>
              </a:extLst>
            </p:cNvPr>
            <p:cNvSpPr txBox="1"/>
            <p:nvPr/>
          </p:nvSpPr>
          <p:spPr>
            <a:xfrm>
              <a:off x="4416904" y="3217844"/>
              <a:ext cx="428210" cy="230832"/>
            </a:xfrm>
            <a:prstGeom prst="rect">
              <a:avLst/>
            </a:prstGeom>
            <a:noFill/>
          </p:spPr>
          <p:txBody>
            <a:bodyPr wrap="square" rtlCol="0">
              <a:spAutoFit/>
            </a:bodyPr>
            <a:lstStyle/>
            <a:p>
              <a:r>
                <a:rPr lang="fr-FR" sz="900" b="1" dirty="0">
                  <a:solidFill>
                    <a:srgbClr val="C00000"/>
                  </a:solidFill>
                </a:rPr>
                <a:t>HN1</a:t>
              </a:r>
            </a:p>
          </p:txBody>
        </p:sp>
      </p:grpSp>
      <p:sp>
        <p:nvSpPr>
          <p:cNvPr id="48" name="ZoneTexte 47">
            <a:extLst>
              <a:ext uri="{FF2B5EF4-FFF2-40B4-BE49-F238E27FC236}">
                <a16:creationId xmlns:a16="http://schemas.microsoft.com/office/drawing/2014/main" id="{6DDA5ABD-4079-40FE-6998-0BE8157E4E3A}"/>
              </a:ext>
            </a:extLst>
          </p:cNvPr>
          <p:cNvSpPr txBox="1"/>
          <p:nvPr/>
        </p:nvSpPr>
        <p:spPr>
          <a:xfrm>
            <a:off x="6897183" y="2288792"/>
            <a:ext cx="990691" cy="307777"/>
          </a:xfrm>
          <a:prstGeom prst="rect">
            <a:avLst/>
          </a:prstGeom>
          <a:solidFill>
            <a:schemeClr val="bg2">
              <a:lumMod val="90000"/>
            </a:schemeClr>
          </a:solidFill>
          <a:ln>
            <a:noFill/>
          </a:ln>
        </p:spPr>
        <p:txBody>
          <a:bodyPr wrap="square" rtlCol="0">
            <a:spAutoFit/>
          </a:bodyPr>
          <a:lstStyle/>
          <a:p>
            <a:pPr algn="ctr"/>
            <a:r>
              <a:rPr lang="fr-FR" sz="700" b="1" dirty="0">
                <a:latin typeface="Cavolini" panose="03000502040302020204" pitchFamily="66" charset="0"/>
                <a:cs typeface="Cavolini" panose="03000502040302020204" pitchFamily="66" charset="0"/>
              </a:rPr>
              <a:t>SCN1 et CSQ en cours de validité</a:t>
            </a:r>
          </a:p>
        </p:txBody>
      </p:sp>
      <p:sp>
        <p:nvSpPr>
          <p:cNvPr id="49" name="ZoneTexte 48">
            <a:extLst>
              <a:ext uri="{FF2B5EF4-FFF2-40B4-BE49-F238E27FC236}">
                <a16:creationId xmlns:a16="http://schemas.microsoft.com/office/drawing/2014/main" id="{4D63114C-8CC0-346C-D81D-24C424BE2948}"/>
              </a:ext>
            </a:extLst>
          </p:cNvPr>
          <p:cNvSpPr txBox="1"/>
          <p:nvPr/>
        </p:nvSpPr>
        <p:spPr>
          <a:xfrm>
            <a:off x="9427941" y="2816271"/>
            <a:ext cx="1276703" cy="369332"/>
          </a:xfrm>
          <a:prstGeom prst="rect">
            <a:avLst/>
          </a:prstGeom>
          <a:noFill/>
        </p:spPr>
        <p:txBody>
          <a:bodyPr wrap="square" rtlCol="0">
            <a:spAutoFit/>
          </a:bodyPr>
          <a:lstStyle/>
          <a:p>
            <a:pPr algn="ctr"/>
            <a:r>
              <a:rPr lang="fr-FR" sz="900">
                <a:solidFill>
                  <a:srgbClr val="001A70"/>
                </a:solidFill>
                <a:latin typeface="Arial" panose="020B0604020202020204" pitchFamily="34" charset="0"/>
                <a:cs typeface="Arial" panose="020B0604020202020204" pitchFamily="34" charset="0"/>
              </a:rPr>
              <a:t>Intervenant en </a:t>
            </a:r>
          </a:p>
          <a:p>
            <a:pPr algn="ctr"/>
            <a:r>
              <a:rPr lang="fr-FR" sz="900">
                <a:solidFill>
                  <a:srgbClr val="001A70"/>
                </a:solidFill>
                <a:latin typeface="Arial" panose="020B0604020202020204" pitchFamily="34" charset="0"/>
                <a:cs typeface="Arial" panose="020B0604020202020204" pitchFamily="34" charset="0"/>
              </a:rPr>
              <a:t>« Zone Contrôlée »</a:t>
            </a:r>
            <a:endParaRPr lang="fr-FR" sz="1000">
              <a:solidFill>
                <a:srgbClr val="001A70"/>
              </a:solidFill>
            </a:endParaRPr>
          </a:p>
        </p:txBody>
      </p:sp>
      <p:sp>
        <p:nvSpPr>
          <p:cNvPr id="50" name="ZoneTexte 49">
            <a:extLst>
              <a:ext uri="{FF2B5EF4-FFF2-40B4-BE49-F238E27FC236}">
                <a16:creationId xmlns:a16="http://schemas.microsoft.com/office/drawing/2014/main" id="{45045473-7485-7D8C-A1A5-A855B55DB64E}"/>
              </a:ext>
            </a:extLst>
          </p:cNvPr>
          <p:cNvSpPr txBox="1"/>
          <p:nvPr/>
        </p:nvSpPr>
        <p:spPr>
          <a:xfrm>
            <a:off x="8136752" y="2139894"/>
            <a:ext cx="2149933" cy="584775"/>
          </a:xfrm>
          <a:prstGeom prst="rect">
            <a:avLst/>
          </a:prstGeom>
          <a:solidFill>
            <a:srgbClr val="001A70"/>
          </a:solidFill>
          <a:ln>
            <a:solidFill>
              <a:srgbClr val="001A70"/>
            </a:solidFill>
          </a:ln>
        </p:spPr>
        <p:txBody>
          <a:bodyPr wrap="square" rtlCol="0">
            <a:spAutoFit/>
          </a:bodyPr>
          <a:lstStyle/>
          <a:p>
            <a:pPr algn="ctr"/>
            <a:r>
              <a:rPr lang="fr-FR" sz="1200" b="1">
                <a:solidFill>
                  <a:schemeClr val="bg1"/>
                </a:solidFill>
              </a:rPr>
              <a:t>Radioprotection</a:t>
            </a:r>
          </a:p>
          <a:p>
            <a:pPr algn="ctr"/>
            <a:endParaRPr lang="fr-FR" sz="800" b="1">
              <a:solidFill>
                <a:schemeClr val="bg1"/>
              </a:solidFill>
            </a:endParaRPr>
          </a:p>
          <a:p>
            <a:pPr algn="ctr"/>
            <a:r>
              <a:rPr lang="fr-FR" sz="1200" b="1">
                <a:solidFill>
                  <a:schemeClr val="bg1"/>
                </a:solidFill>
              </a:rPr>
              <a:t>RP1 – 4j</a:t>
            </a:r>
          </a:p>
        </p:txBody>
      </p:sp>
      <p:cxnSp>
        <p:nvCxnSpPr>
          <p:cNvPr id="51" name="Connecteur droit 50">
            <a:extLst>
              <a:ext uri="{FF2B5EF4-FFF2-40B4-BE49-F238E27FC236}">
                <a16:creationId xmlns:a16="http://schemas.microsoft.com/office/drawing/2014/main" id="{925D5E90-5F05-C484-FB7B-E3FF8012C045}"/>
              </a:ext>
            </a:extLst>
          </p:cNvPr>
          <p:cNvCxnSpPr>
            <a:cxnSpLocks/>
          </p:cNvCxnSpPr>
          <p:nvPr/>
        </p:nvCxnSpPr>
        <p:spPr>
          <a:xfrm>
            <a:off x="7982045" y="2174022"/>
            <a:ext cx="0" cy="626887"/>
          </a:xfrm>
          <a:prstGeom prst="line">
            <a:avLst/>
          </a:prstGeom>
          <a:ln>
            <a:prstDash val="dashDot"/>
          </a:ln>
        </p:spPr>
        <p:style>
          <a:lnRef idx="1">
            <a:schemeClr val="accent1"/>
          </a:lnRef>
          <a:fillRef idx="0">
            <a:schemeClr val="accent1"/>
          </a:fillRef>
          <a:effectRef idx="0">
            <a:schemeClr val="accent1"/>
          </a:effectRef>
          <a:fontRef idx="minor">
            <a:schemeClr val="tx1"/>
          </a:fontRef>
        </p:style>
      </p:cxnSp>
      <p:grpSp>
        <p:nvGrpSpPr>
          <p:cNvPr id="23" name="Groupe 22">
            <a:extLst>
              <a:ext uri="{FF2B5EF4-FFF2-40B4-BE49-F238E27FC236}">
                <a16:creationId xmlns:a16="http://schemas.microsoft.com/office/drawing/2014/main" id="{66FD0910-B45B-DB56-4565-01D6CBB42733}"/>
              </a:ext>
            </a:extLst>
          </p:cNvPr>
          <p:cNvGrpSpPr/>
          <p:nvPr/>
        </p:nvGrpSpPr>
        <p:grpSpPr>
          <a:xfrm>
            <a:off x="10016578" y="2583303"/>
            <a:ext cx="440552" cy="245582"/>
            <a:chOff x="9824810" y="2555327"/>
            <a:chExt cx="440552" cy="245582"/>
          </a:xfrm>
        </p:grpSpPr>
        <p:sp>
          <p:nvSpPr>
            <p:cNvPr id="52" name="Ellipse 51">
              <a:extLst>
                <a:ext uri="{FF2B5EF4-FFF2-40B4-BE49-F238E27FC236}">
                  <a16:creationId xmlns:a16="http://schemas.microsoft.com/office/drawing/2014/main" id="{09BF8896-BDC3-D50F-3080-F99A492675FB}"/>
                </a:ext>
              </a:extLst>
            </p:cNvPr>
            <p:cNvSpPr/>
            <p:nvPr/>
          </p:nvSpPr>
          <p:spPr>
            <a:xfrm>
              <a:off x="9824810" y="2555327"/>
              <a:ext cx="373944" cy="245582"/>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53" name="ZoneTexte 52">
              <a:extLst>
                <a:ext uri="{FF2B5EF4-FFF2-40B4-BE49-F238E27FC236}">
                  <a16:creationId xmlns:a16="http://schemas.microsoft.com/office/drawing/2014/main" id="{6B1ADC71-E839-58E7-8879-C0644C234C93}"/>
                </a:ext>
              </a:extLst>
            </p:cNvPr>
            <p:cNvSpPr txBox="1"/>
            <p:nvPr/>
          </p:nvSpPr>
          <p:spPr>
            <a:xfrm>
              <a:off x="9837152" y="2562888"/>
              <a:ext cx="428210" cy="230832"/>
            </a:xfrm>
            <a:prstGeom prst="rect">
              <a:avLst/>
            </a:prstGeom>
            <a:noFill/>
          </p:spPr>
          <p:txBody>
            <a:bodyPr wrap="square" rtlCol="0">
              <a:spAutoFit/>
            </a:bodyPr>
            <a:lstStyle/>
            <a:p>
              <a:r>
                <a:rPr lang="fr-FR" sz="900" b="1" dirty="0">
                  <a:solidFill>
                    <a:srgbClr val="C00000"/>
                  </a:solidFill>
                </a:rPr>
                <a:t>RP1</a:t>
              </a:r>
            </a:p>
          </p:txBody>
        </p:sp>
      </p:grpSp>
      <p:sp>
        <p:nvSpPr>
          <p:cNvPr id="56" name="ZoneTexte 55">
            <a:extLst>
              <a:ext uri="{FF2B5EF4-FFF2-40B4-BE49-F238E27FC236}">
                <a16:creationId xmlns:a16="http://schemas.microsoft.com/office/drawing/2014/main" id="{28B286CE-F080-653C-085D-6494EFBD7D87}"/>
              </a:ext>
            </a:extLst>
          </p:cNvPr>
          <p:cNvSpPr txBox="1"/>
          <p:nvPr/>
        </p:nvSpPr>
        <p:spPr>
          <a:xfrm>
            <a:off x="754455" y="4768444"/>
            <a:ext cx="2329661" cy="461665"/>
          </a:xfrm>
          <a:prstGeom prst="rect">
            <a:avLst/>
          </a:prstGeom>
          <a:solidFill>
            <a:srgbClr val="001A70"/>
          </a:solidFill>
          <a:ln>
            <a:solidFill>
              <a:srgbClr val="001A70"/>
            </a:solidFill>
          </a:ln>
        </p:spPr>
        <p:txBody>
          <a:bodyPr wrap="square" rtlCol="0">
            <a:spAutoFit/>
          </a:bodyPr>
          <a:lstStyle/>
          <a:p>
            <a:pPr algn="ctr"/>
            <a:r>
              <a:rPr lang="fr-FR" sz="1200" b="1" dirty="0">
                <a:solidFill>
                  <a:schemeClr val="bg1"/>
                </a:solidFill>
              </a:rPr>
              <a:t>Recyclage SCN1</a:t>
            </a:r>
          </a:p>
          <a:p>
            <a:pPr algn="ctr"/>
            <a:r>
              <a:rPr lang="fr-FR" sz="1200" b="1" dirty="0">
                <a:solidFill>
                  <a:schemeClr val="bg1"/>
                </a:solidFill>
              </a:rPr>
              <a:t>2j</a:t>
            </a:r>
          </a:p>
        </p:txBody>
      </p:sp>
      <p:sp>
        <p:nvSpPr>
          <p:cNvPr id="63" name="ZoneTexte 62">
            <a:extLst>
              <a:ext uri="{FF2B5EF4-FFF2-40B4-BE49-F238E27FC236}">
                <a16:creationId xmlns:a16="http://schemas.microsoft.com/office/drawing/2014/main" id="{86F171A7-5418-DB55-3BE7-8D4465E53CBE}"/>
              </a:ext>
            </a:extLst>
          </p:cNvPr>
          <p:cNvSpPr txBox="1"/>
          <p:nvPr/>
        </p:nvSpPr>
        <p:spPr>
          <a:xfrm>
            <a:off x="3484442" y="4768443"/>
            <a:ext cx="2329661" cy="461665"/>
          </a:xfrm>
          <a:prstGeom prst="rect">
            <a:avLst/>
          </a:prstGeom>
          <a:solidFill>
            <a:srgbClr val="001A70"/>
          </a:solidFill>
          <a:ln>
            <a:solidFill>
              <a:srgbClr val="001A70"/>
            </a:solidFill>
          </a:ln>
        </p:spPr>
        <p:txBody>
          <a:bodyPr wrap="square" rtlCol="0">
            <a:spAutoFit/>
          </a:bodyPr>
          <a:lstStyle/>
          <a:p>
            <a:pPr algn="ctr"/>
            <a:r>
              <a:rPr lang="fr-FR" sz="1200" b="1" dirty="0">
                <a:solidFill>
                  <a:schemeClr val="bg1"/>
                </a:solidFill>
              </a:rPr>
              <a:t>Recyclage CSQ niveau 1</a:t>
            </a:r>
          </a:p>
          <a:p>
            <a:pPr algn="ctr"/>
            <a:r>
              <a:rPr lang="fr-FR" sz="1200" b="1" dirty="0">
                <a:solidFill>
                  <a:schemeClr val="bg1"/>
                </a:solidFill>
              </a:rPr>
              <a:t>2j</a:t>
            </a:r>
          </a:p>
        </p:txBody>
      </p:sp>
      <p:sp>
        <p:nvSpPr>
          <p:cNvPr id="64" name="ZoneTexte 63">
            <a:extLst>
              <a:ext uri="{FF2B5EF4-FFF2-40B4-BE49-F238E27FC236}">
                <a16:creationId xmlns:a16="http://schemas.microsoft.com/office/drawing/2014/main" id="{96573883-5ED5-3D7C-4144-4EE6373BF2E8}"/>
              </a:ext>
            </a:extLst>
          </p:cNvPr>
          <p:cNvSpPr txBox="1"/>
          <p:nvPr/>
        </p:nvSpPr>
        <p:spPr>
          <a:xfrm>
            <a:off x="7869093" y="5147392"/>
            <a:ext cx="2329661" cy="461665"/>
          </a:xfrm>
          <a:prstGeom prst="rect">
            <a:avLst/>
          </a:prstGeom>
          <a:solidFill>
            <a:srgbClr val="001A70"/>
          </a:solidFill>
          <a:ln>
            <a:solidFill>
              <a:srgbClr val="001A70"/>
            </a:solidFill>
          </a:ln>
        </p:spPr>
        <p:txBody>
          <a:bodyPr wrap="square" rtlCol="0">
            <a:spAutoFit/>
          </a:bodyPr>
          <a:lstStyle/>
          <a:p>
            <a:pPr algn="ctr"/>
            <a:r>
              <a:rPr lang="fr-FR" sz="1200" b="1" dirty="0">
                <a:solidFill>
                  <a:schemeClr val="bg1"/>
                </a:solidFill>
              </a:rPr>
              <a:t>Recyclage RP1</a:t>
            </a:r>
          </a:p>
          <a:p>
            <a:pPr algn="ctr"/>
            <a:r>
              <a:rPr lang="fr-FR" sz="1200" b="1" dirty="0">
                <a:solidFill>
                  <a:schemeClr val="bg1"/>
                </a:solidFill>
              </a:rPr>
              <a:t>2j</a:t>
            </a:r>
          </a:p>
        </p:txBody>
      </p:sp>
      <p:sp>
        <p:nvSpPr>
          <p:cNvPr id="67" name="ZoneTexte 66">
            <a:extLst>
              <a:ext uri="{FF2B5EF4-FFF2-40B4-BE49-F238E27FC236}">
                <a16:creationId xmlns:a16="http://schemas.microsoft.com/office/drawing/2014/main" id="{9E3E9B56-8FCF-7985-0869-1DD3795C4A46}"/>
              </a:ext>
            </a:extLst>
          </p:cNvPr>
          <p:cNvSpPr txBox="1"/>
          <p:nvPr/>
        </p:nvSpPr>
        <p:spPr>
          <a:xfrm>
            <a:off x="2811435" y="5935136"/>
            <a:ext cx="2329661" cy="461665"/>
          </a:xfrm>
          <a:prstGeom prst="rect">
            <a:avLst/>
          </a:prstGeom>
          <a:solidFill>
            <a:srgbClr val="001A70"/>
          </a:solidFill>
          <a:ln>
            <a:solidFill>
              <a:srgbClr val="001A70"/>
            </a:solidFill>
          </a:ln>
        </p:spPr>
        <p:txBody>
          <a:bodyPr wrap="square" rtlCol="0">
            <a:spAutoFit/>
          </a:bodyPr>
          <a:lstStyle/>
          <a:p>
            <a:pPr algn="ctr"/>
            <a:r>
              <a:rPr lang="fr-FR" sz="1200" b="1" dirty="0">
                <a:solidFill>
                  <a:schemeClr val="bg1"/>
                </a:solidFill>
              </a:rPr>
              <a:t>Recyclage SCN1CSQ</a:t>
            </a:r>
          </a:p>
          <a:p>
            <a:pPr algn="ctr"/>
            <a:r>
              <a:rPr lang="fr-FR" sz="1200" b="1" dirty="0">
                <a:solidFill>
                  <a:schemeClr val="bg1"/>
                </a:solidFill>
              </a:rPr>
              <a:t>3j</a:t>
            </a:r>
          </a:p>
        </p:txBody>
      </p:sp>
      <p:sp>
        <p:nvSpPr>
          <p:cNvPr id="71" name="ZoneTexte 70">
            <a:extLst>
              <a:ext uri="{FF2B5EF4-FFF2-40B4-BE49-F238E27FC236}">
                <a16:creationId xmlns:a16="http://schemas.microsoft.com/office/drawing/2014/main" id="{F93CAF49-6ED0-F553-D551-272CF33EF983}"/>
              </a:ext>
            </a:extLst>
          </p:cNvPr>
          <p:cNvSpPr txBox="1"/>
          <p:nvPr/>
        </p:nvSpPr>
        <p:spPr>
          <a:xfrm>
            <a:off x="1288648" y="5904358"/>
            <a:ext cx="1468830" cy="523220"/>
          </a:xfrm>
          <a:prstGeom prst="rect">
            <a:avLst/>
          </a:prstGeom>
          <a:solidFill>
            <a:schemeClr val="bg2">
              <a:lumMod val="90000"/>
            </a:schemeClr>
          </a:solidFill>
          <a:ln>
            <a:noFill/>
          </a:ln>
        </p:spPr>
        <p:txBody>
          <a:bodyPr wrap="square" rtlCol="0">
            <a:spAutoFit/>
          </a:bodyPr>
          <a:lstStyle/>
          <a:p>
            <a:pPr algn="ctr"/>
            <a:r>
              <a:rPr lang="fr-FR" sz="700" b="1" dirty="0">
                <a:latin typeface="Cavolini" panose="03000502040302020204" pitchFamily="66" charset="0"/>
                <a:cs typeface="Cavolini" panose="03000502040302020204" pitchFamily="66" charset="0"/>
              </a:rPr>
              <a:t>SCN1 et CSQ en cours de validité </a:t>
            </a:r>
          </a:p>
          <a:p>
            <a:pPr algn="ctr"/>
            <a:r>
              <a:rPr lang="fr-FR" sz="700" b="1" dirty="0">
                <a:latin typeface="Cavolini" panose="03000502040302020204" pitchFamily="66" charset="0"/>
                <a:cs typeface="Cavolini" panose="03000502040302020204" pitchFamily="66" charset="0"/>
              </a:rPr>
              <a:t>Ou</a:t>
            </a:r>
          </a:p>
          <a:p>
            <a:pPr algn="ctr"/>
            <a:r>
              <a:rPr lang="fr-FR" sz="700" b="1" dirty="0">
                <a:latin typeface="Cavolini" panose="03000502040302020204" pitchFamily="66" charset="0"/>
                <a:cs typeface="Cavolini" panose="03000502040302020204" pitchFamily="66" charset="0"/>
              </a:rPr>
              <a:t> date d’échéance &lt; 1 an</a:t>
            </a:r>
          </a:p>
        </p:txBody>
      </p:sp>
      <p:sp>
        <p:nvSpPr>
          <p:cNvPr id="72" name="ZoneTexte 71">
            <a:extLst>
              <a:ext uri="{FF2B5EF4-FFF2-40B4-BE49-F238E27FC236}">
                <a16:creationId xmlns:a16="http://schemas.microsoft.com/office/drawing/2014/main" id="{1CA4667A-F437-982B-A2AF-E35C5ACB0D48}"/>
              </a:ext>
            </a:extLst>
          </p:cNvPr>
          <p:cNvSpPr txBox="1"/>
          <p:nvPr/>
        </p:nvSpPr>
        <p:spPr>
          <a:xfrm>
            <a:off x="8283956" y="4755552"/>
            <a:ext cx="1463675" cy="307777"/>
          </a:xfrm>
          <a:prstGeom prst="rect">
            <a:avLst/>
          </a:prstGeom>
          <a:solidFill>
            <a:schemeClr val="bg2">
              <a:lumMod val="90000"/>
            </a:schemeClr>
          </a:solidFill>
          <a:ln>
            <a:noFill/>
          </a:ln>
        </p:spPr>
        <p:txBody>
          <a:bodyPr wrap="square" rtlCol="0">
            <a:spAutoFit/>
          </a:bodyPr>
          <a:lstStyle/>
          <a:p>
            <a:pPr algn="ctr"/>
            <a:r>
              <a:rPr lang="fr-FR" sz="700" b="1" dirty="0">
                <a:latin typeface="Cavolini" panose="03000502040302020204" pitchFamily="66" charset="0"/>
                <a:cs typeface="Cavolini" panose="03000502040302020204" pitchFamily="66" charset="0"/>
              </a:rPr>
              <a:t>RP1 et SCN1 / CSQ en cours de validité ou échus</a:t>
            </a:r>
          </a:p>
        </p:txBody>
      </p:sp>
      <p:grpSp>
        <p:nvGrpSpPr>
          <p:cNvPr id="22" name="Groupe 21">
            <a:extLst>
              <a:ext uri="{FF2B5EF4-FFF2-40B4-BE49-F238E27FC236}">
                <a16:creationId xmlns:a16="http://schemas.microsoft.com/office/drawing/2014/main" id="{17261193-61B1-BE66-EDDB-F4D52771D2D4}"/>
              </a:ext>
            </a:extLst>
          </p:cNvPr>
          <p:cNvGrpSpPr/>
          <p:nvPr/>
        </p:nvGrpSpPr>
        <p:grpSpPr>
          <a:xfrm>
            <a:off x="10835821" y="-2587"/>
            <a:ext cx="1221872" cy="1176304"/>
            <a:chOff x="10806975" y="-73941"/>
            <a:chExt cx="1221872" cy="1176304"/>
          </a:xfrm>
        </p:grpSpPr>
        <p:sp>
          <p:nvSpPr>
            <p:cNvPr id="75" name="Vague 74">
              <a:extLst>
                <a:ext uri="{FF2B5EF4-FFF2-40B4-BE49-F238E27FC236}">
                  <a16:creationId xmlns:a16="http://schemas.microsoft.com/office/drawing/2014/main" id="{F2499C36-1523-F88D-DF20-22A4FA07322E}"/>
                </a:ext>
              </a:extLst>
            </p:cNvPr>
            <p:cNvSpPr/>
            <p:nvPr/>
          </p:nvSpPr>
          <p:spPr>
            <a:xfrm rot="20749317">
              <a:off x="10806975" y="-73941"/>
              <a:ext cx="1221872" cy="1176304"/>
            </a:xfrm>
            <a:prstGeom prst="wave">
              <a:avLst/>
            </a:prstGeom>
            <a:solidFill>
              <a:schemeClr val="accent2">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3" name="ZoneTexte 72">
              <a:extLst>
                <a:ext uri="{FF2B5EF4-FFF2-40B4-BE49-F238E27FC236}">
                  <a16:creationId xmlns:a16="http://schemas.microsoft.com/office/drawing/2014/main" id="{435AD454-E4BC-D56C-A9EF-0F3F6D7EB3A7}"/>
                </a:ext>
              </a:extLst>
            </p:cNvPr>
            <p:cNvSpPr txBox="1"/>
            <p:nvPr/>
          </p:nvSpPr>
          <p:spPr>
            <a:xfrm>
              <a:off x="10812629" y="133381"/>
              <a:ext cx="1210567" cy="646331"/>
            </a:xfrm>
            <a:prstGeom prst="rect">
              <a:avLst/>
            </a:prstGeom>
            <a:noFill/>
          </p:spPr>
          <p:txBody>
            <a:bodyPr wrap="square" rtlCol="0">
              <a:spAutoFit/>
            </a:bodyPr>
            <a:lstStyle/>
            <a:p>
              <a:pPr algn="ctr"/>
              <a:r>
                <a:rPr lang="fr-FR" sz="1200" dirty="0">
                  <a:latin typeface="Abadi" panose="020B0604020104020204" pitchFamily="34" charset="0"/>
                </a:rPr>
                <a:t>Applicabilité à partir du 5/10/2026</a:t>
              </a:r>
            </a:p>
          </p:txBody>
        </p:sp>
      </p:grpSp>
      <p:pic>
        <p:nvPicPr>
          <p:cNvPr id="76" name="Image 75">
            <a:extLst>
              <a:ext uri="{FF2B5EF4-FFF2-40B4-BE49-F238E27FC236}">
                <a16:creationId xmlns:a16="http://schemas.microsoft.com/office/drawing/2014/main" id="{85C6C1F0-6D74-5036-89A8-0ACCFDCD976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8620" y="-1518"/>
            <a:ext cx="1024700" cy="587083"/>
          </a:xfrm>
          <a:prstGeom prst="rect">
            <a:avLst/>
          </a:prstGeom>
        </p:spPr>
      </p:pic>
      <p:grpSp>
        <p:nvGrpSpPr>
          <p:cNvPr id="31" name="Groupe 30">
            <a:extLst>
              <a:ext uri="{FF2B5EF4-FFF2-40B4-BE49-F238E27FC236}">
                <a16:creationId xmlns:a16="http://schemas.microsoft.com/office/drawing/2014/main" id="{BB74C4D9-8079-2A4C-7918-0C7AE406F1BA}"/>
              </a:ext>
            </a:extLst>
          </p:cNvPr>
          <p:cNvGrpSpPr/>
          <p:nvPr/>
        </p:nvGrpSpPr>
        <p:grpSpPr>
          <a:xfrm>
            <a:off x="9911914" y="5490844"/>
            <a:ext cx="438875" cy="245582"/>
            <a:chOff x="9664469" y="5519664"/>
            <a:chExt cx="438875" cy="245582"/>
          </a:xfrm>
        </p:grpSpPr>
        <p:sp>
          <p:nvSpPr>
            <p:cNvPr id="2" name="Ellipse 1">
              <a:extLst>
                <a:ext uri="{FF2B5EF4-FFF2-40B4-BE49-F238E27FC236}">
                  <a16:creationId xmlns:a16="http://schemas.microsoft.com/office/drawing/2014/main" id="{A265DC44-D1A8-AC0C-7A64-BCC8E665CDD4}"/>
                </a:ext>
              </a:extLst>
            </p:cNvPr>
            <p:cNvSpPr/>
            <p:nvPr/>
          </p:nvSpPr>
          <p:spPr>
            <a:xfrm>
              <a:off x="9664469" y="5519664"/>
              <a:ext cx="373944" cy="245582"/>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ZoneTexte 16">
              <a:extLst>
                <a:ext uri="{FF2B5EF4-FFF2-40B4-BE49-F238E27FC236}">
                  <a16:creationId xmlns:a16="http://schemas.microsoft.com/office/drawing/2014/main" id="{8946CB71-3F5B-920B-060B-1C5EE6A83A08}"/>
                </a:ext>
              </a:extLst>
            </p:cNvPr>
            <p:cNvSpPr txBox="1"/>
            <p:nvPr/>
          </p:nvSpPr>
          <p:spPr>
            <a:xfrm>
              <a:off x="9675134" y="5532548"/>
              <a:ext cx="428210" cy="230832"/>
            </a:xfrm>
            <a:prstGeom prst="rect">
              <a:avLst/>
            </a:prstGeom>
            <a:noFill/>
          </p:spPr>
          <p:txBody>
            <a:bodyPr wrap="square" rtlCol="0">
              <a:spAutoFit/>
            </a:bodyPr>
            <a:lstStyle/>
            <a:p>
              <a:r>
                <a:rPr lang="fr-FR" sz="900" b="1" dirty="0">
                  <a:solidFill>
                    <a:srgbClr val="C00000"/>
                  </a:solidFill>
                </a:rPr>
                <a:t>RP1</a:t>
              </a:r>
            </a:p>
          </p:txBody>
        </p:sp>
      </p:grpSp>
      <p:grpSp>
        <p:nvGrpSpPr>
          <p:cNvPr id="32" name="Groupe 31">
            <a:extLst>
              <a:ext uri="{FF2B5EF4-FFF2-40B4-BE49-F238E27FC236}">
                <a16:creationId xmlns:a16="http://schemas.microsoft.com/office/drawing/2014/main" id="{1282DD7F-5AA0-7CF5-F439-8B3B5FD4171E}"/>
              </a:ext>
            </a:extLst>
          </p:cNvPr>
          <p:cNvGrpSpPr/>
          <p:nvPr/>
        </p:nvGrpSpPr>
        <p:grpSpPr>
          <a:xfrm>
            <a:off x="4899466" y="6312457"/>
            <a:ext cx="428210" cy="245582"/>
            <a:chOff x="3931812" y="6449682"/>
            <a:chExt cx="428210" cy="245582"/>
          </a:xfrm>
        </p:grpSpPr>
        <p:sp>
          <p:nvSpPr>
            <p:cNvPr id="4" name="Ellipse 3">
              <a:extLst>
                <a:ext uri="{FF2B5EF4-FFF2-40B4-BE49-F238E27FC236}">
                  <a16:creationId xmlns:a16="http://schemas.microsoft.com/office/drawing/2014/main" id="{CF701D85-3C3F-C422-D37F-94CD9B4DC388}"/>
                </a:ext>
              </a:extLst>
            </p:cNvPr>
            <p:cNvSpPr/>
            <p:nvPr/>
          </p:nvSpPr>
          <p:spPr>
            <a:xfrm>
              <a:off x="3932121" y="6449682"/>
              <a:ext cx="373944" cy="245582"/>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ZoneTexte 17">
              <a:extLst>
                <a:ext uri="{FF2B5EF4-FFF2-40B4-BE49-F238E27FC236}">
                  <a16:creationId xmlns:a16="http://schemas.microsoft.com/office/drawing/2014/main" id="{7BB46592-7E3C-BAD6-943F-DF57CE3BA143}"/>
                </a:ext>
              </a:extLst>
            </p:cNvPr>
            <p:cNvSpPr txBox="1"/>
            <p:nvPr/>
          </p:nvSpPr>
          <p:spPr>
            <a:xfrm>
              <a:off x="3931812" y="6460692"/>
              <a:ext cx="428210" cy="230832"/>
            </a:xfrm>
            <a:prstGeom prst="rect">
              <a:avLst/>
            </a:prstGeom>
            <a:noFill/>
          </p:spPr>
          <p:txBody>
            <a:bodyPr wrap="square" rtlCol="0">
              <a:spAutoFit/>
            </a:bodyPr>
            <a:lstStyle/>
            <a:p>
              <a:r>
                <a:rPr lang="fr-FR" sz="900" b="1" dirty="0">
                  <a:solidFill>
                    <a:srgbClr val="C00000"/>
                  </a:solidFill>
                </a:rPr>
                <a:t>HN1</a:t>
              </a:r>
            </a:p>
          </p:txBody>
        </p:sp>
      </p:grpSp>
      <p:grpSp>
        <p:nvGrpSpPr>
          <p:cNvPr id="20" name="Groupe 19">
            <a:extLst>
              <a:ext uri="{FF2B5EF4-FFF2-40B4-BE49-F238E27FC236}">
                <a16:creationId xmlns:a16="http://schemas.microsoft.com/office/drawing/2014/main" id="{30387308-47C5-31B9-45A7-DA9CB134D73C}"/>
              </a:ext>
            </a:extLst>
          </p:cNvPr>
          <p:cNvGrpSpPr/>
          <p:nvPr/>
        </p:nvGrpSpPr>
        <p:grpSpPr>
          <a:xfrm>
            <a:off x="2930764" y="5141361"/>
            <a:ext cx="648569" cy="375571"/>
            <a:chOff x="5325820" y="4986338"/>
            <a:chExt cx="373944" cy="245582"/>
          </a:xfrm>
        </p:grpSpPr>
        <p:sp>
          <p:nvSpPr>
            <p:cNvPr id="3" name="Ellipse 2">
              <a:extLst>
                <a:ext uri="{FF2B5EF4-FFF2-40B4-BE49-F238E27FC236}">
                  <a16:creationId xmlns:a16="http://schemas.microsoft.com/office/drawing/2014/main" id="{80342B37-608E-07F7-69A7-0DA83D0A4107}"/>
                </a:ext>
              </a:extLst>
            </p:cNvPr>
            <p:cNvSpPr/>
            <p:nvPr/>
          </p:nvSpPr>
          <p:spPr>
            <a:xfrm>
              <a:off x="5325820" y="4986338"/>
              <a:ext cx="373944" cy="245582"/>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ZoneTexte 18">
              <a:extLst>
                <a:ext uri="{FF2B5EF4-FFF2-40B4-BE49-F238E27FC236}">
                  <a16:creationId xmlns:a16="http://schemas.microsoft.com/office/drawing/2014/main" id="{9814AAB2-B40F-6E54-C180-01A2FDCC9536}"/>
                </a:ext>
              </a:extLst>
            </p:cNvPr>
            <p:cNvSpPr txBox="1"/>
            <p:nvPr/>
          </p:nvSpPr>
          <p:spPr>
            <a:xfrm>
              <a:off x="5386176" y="5021710"/>
              <a:ext cx="258874" cy="166033"/>
            </a:xfrm>
            <a:prstGeom prst="rect">
              <a:avLst/>
            </a:prstGeom>
            <a:noFill/>
          </p:spPr>
          <p:txBody>
            <a:bodyPr wrap="square" rtlCol="0">
              <a:spAutoFit/>
            </a:bodyPr>
            <a:lstStyle/>
            <a:p>
              <a:r>
                <a:rPr lang="fr-FR" sz="1050" b="1" dirty="0">
                  <a:solidFill>
                    <a:srgbClr val="C00000"/>
                  </a:solidFill>
                </a:rPr>
                <a:t>HN1</a:t>
              </a:r>
              <a:endParaRPr lang="fr-FR" sz="900" b="1" dirty="0">
                <a:solidFill>
                  <a:srgbClr val="C00000"/>
                </a:solidFill>
              </a:endParaRPr>
            </a:p>
          </p:txBody>
        </p:sp>
      </p:grpSp>
      <p:sp>
        <p:nvSpPr>
          <p:cNvPr id="21" name="ZoneTexte 20">
            <a:extLst>
              <a:ext uri="{FF2B5EF4-FFF2-40B4-BE49-F238E27FC236}">
                <a16:creationId xmlns:a16="http://schemas.microsoft.com/office/drawing/2014/main" id="{AE5A9F38-6832-4F5E-A4AE-013649DB8633}"/>
              </a:ext>
            </a:extLst>
          </p:cNvPr>
          <p:cNvSpPr txBox="1"/>
          <p:nvPr/>
        </p:nvSpPr>
        <p:spPr>
          <a:xfrm>
            <a:off x="2325070" y="245001"/>
            <a:ext cx="1276703" cy="200055"/>
          </a:xfrm>
          <a:prstGeom prst="rect">
            <a:avLst/>
          </a:prstGeom>
          <a:solidFill>
            <a:schemeClr val="bg2">
              <a:lumMod val="90000"/>
            </a:schemeClr>
          </a:solidFill>
          <a:ln>
            <a:noFill/>
          </a:ln>
        </p:spPr>
        <p:txBody>
          <a:bodyPr wrap="square" rtlCol="0">
            <a:spAutoFit/>
          </a:bodyPr>
          <a:lstStyle/>
          <a:p>
            <a:pPr algn="ctr"/>
            <a:r>
              <a:rPr lang="fr-FR" sz="700" b="1" dirty="0">
                <a:latin typeface="Cavolini" panose="03000502040302020204" pitchFamily="66" charset="0"/>
                <a:cs typeface="Cavolini" panose="03000502040302020204" pitchFamily="66" charset="0"/>
              </a:rPr>
              <a:t>Prérequis</a:t>
            </a:r>
          </a:p>
        </p:txBody>
      </p:sp>
      <p:grpSp>
        <p:nvGrpSpPr>
          <p:cNvPr id="25" name="Groupe 24">
            <a:extLst>
              <a:ext uri="{FF2B5EF4-FFF2-40B4-BE49-F238E27FC236}">
                <a16:creationId xmlns:a16="http://schemas.microsoft.com/office/drawing/2014/main" id="{707597D5-AE10-CAE3-B9EA-4C48E39BA600}"/>
              </a:ext>
            </a:extLst>
          </p:cNvPr>
          <p:cNvGrpSpPr/>
          <p:nvPr/>
        </p:nvGrpSpPr>
        <p:grpSpPr>
          <a:xfrm>
            <a:off x="6578650" y="146123"/>
            <a:ext cx="866851" cy="670927"/>
            <a:chOff x="5306542" y="4986338"/>
            <a:chExt cx="428210" cy="329527"/>
          </a:xfrm>
        </p:grpSpPr>
        <p:sp>
          <p:nvSpPr>
            <p:cNvPr id="26" name="Ellipse 25">
              <a:extLst>
                <a:ext uri="{FF2B5EF4-FFF2-40B4-BE49-F238E27FC236}">
                  <a16:creationId xmlns:a16="http://schemas.microsoft.com/office/drawing/2014/main" id="{E9705964-A2D3-FA20-3D83-0D8C60295DAE}"/>
                </a:ext>
              </a:extLst>
            </p:cNvPr>
            <p:cNvSpPr/>
            <p:nvPr/>
          </p:nvSpPr>
          <p:spPr>
            <a:xfrm>
              <a:off x="5325820" y="4986338"/>
              <a:ext cx="373944" cy="245582"/>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7" name="ZoneTexte 26">
              <a:extLst>
                <a:ext uri="{FF2B5EF4-FFF2-40B4-BE49-F238E27FC236}">
                  <a16:creationId xmlns:a16="http://schemas.microsoft.com/office/drawing/2014/main" id="{8506C222-CC36-6B6A-2A53-31AAB016B354}"/>
                </a:ext>
              </a:extLst>
            </p:cNvPr>
            <p:cNvSpPr txBox="1"/>
            <p:nvPr/>
          </p:nvSpPr>
          <p:spPr>
            <a:xfrm>
              <a:off x="5306542" y="5044175"/>
              <a:ext cx="428210" cy="271690"/>
            </a:xfrm>
            <a:prstGeom prst="rect">
              <a:avLst/>
            </a:prstGeom>
            <a:noFill/>
          </p:spPr>
          <p:txBody>
            <a:bodyPr wrap="square" rtlCol="0">
              <a:spAutoFit/>
            </a:bodyPr>
            <a:lstStyle/>
            <a:p>
              <a:r>
                <a:rPr lang="fr-FR" sz="1050" b="1" dirty="0">
                  <a:solidFill>
                    <a:srgbClr val="C00000"/>
                  </a:solidFill>
                </a:rPr>
                <a:t>Habilitation</a:t>
              </a:r>
              <a:endParaRPr lang="fr-FR" sz="900" b="1" dirty="0">
                <a:solidFill>
                  <a:srgbClr val="C00000"/>
                </a:solidFill>
              </a:endParaRPr>
            </a:p>
          </p:txBody>
        </p:sp>
      </p:grpSp>
      <p:sp>
        <p:nvSpPr>
          <p:cNvPr id="29" name="ZoneTexte 28">
            <a:extLst>
              <a:ext uri="{FF2B5EF4-FFF2-40B4-BE49-F238E27FC236}">
                <a16:creationId xmlns:a16="http://schemas.microsoft.com/office/drawing/2014/main" id="{03CBBF67-F992-CB20-83C5-E1F9AB7DC8AC}"/>
              </a:ext>
            </a:extLst>
          </p:cNvPr>
          <p:cNvSpPr txBox="1"/>
          <p:nvPr/>
        </p:nvSpPr>
        <p:spPr>
          <a:xfrm>
            <a:off x="3348756" y="203900"/>
            <a:ext cx="2769533" cy="338554"/>
          </a:xfrm>
          <a:prstGeom prst="rect">
            <a:avLst/>
          </a:prstGeom>
          <a:noFill/>
        </p:spPr>
        <p:txBody>
          <a:bodyPr wrap="square">
            <a:spAutoFit/>
          </a:bodyPr>
          <a:lstStyle/>
          <a:p>
            <a:pPr algn="ctr"/>
            <a:r>
              <a:rPr lang="fr-FR" sz="800" b="1" dirty="0">
                <a:latin typeface="Cavolini" panose="03000502040302020204" pitchFamily="66" charset="0"/>
                <a:cs typeface="Cavolini" panose="03000502040302020204" pitchFamily="66" charset="0"/>
              </a:rPr>
              <a:t>Conditions d’inscription </a:t>
            </a:r>
          </a:p>
          <a:p>
            <a:pPr algn="ctr"/>
            <a:r>
              <a:rPr lang="fr-FR" sz="800" b="1" dirty="0">
                <a:latin typeface="Cavolini" panose="03000502040302020204" pitchFamily="66" charset="0"/>
                <a:cs typeface="Cavolini" panose="03000502040302020204" pitchFamily="66" charset="0"/>
              </a:rPr>
              <a:t>(stages en prérequis ou expérience)</a:t>
            </a:r>
          </a:p>
        </p:txBody>
      </p:sp>
      <p:sp>
        <p:nvSpPr>
          <p:cNvPr id="30" name="ZoneTexte 29">
            <a:extLst>
              <a:ext uri="{FF2B5EF4-FFF2-40B4-BE49-F238E27FC236}">
                <a16:creationId xmlns:a16="http://schemas.microsoft.com/office/drawing/2014/main" id="{0E203CBA-4D8F-1311-5470-FFE7865B99BA}"/>
              </a:ext>
            </a:extLst>
          </p:cNvPr>
          <p:cNvSpPr txBox="1"/>
          <p:nvPr/>
        </p:nvSpPr>
        <p:spPr>
          <a:xfrm>
            <a:off x="7296759" y="254984"/>
            <a:ext cx="2769533" cy="338554"/>
          </a:xfrm>
          <a:prstGeom prst="rect">
            <a:avLst/>
          </a:prstGeom>
          <a:noFill/>
        </p:spPr>
        <p:txBody>
          <a:bodyPr wrap="square">
            <a:spAutoFit/>
          </a:bodyPr>
          <a:lstStyle/>
          <a:p>
            <a:pPr algn="ctr"/>
            <a:r>
              <a:rPr lang="fr-FR" sz="800" b="1" dirty="0">
                <a:latin typeface="Cavolini" panose="03000502040302020204" pitchFamily="66" charset="0"/>
                <a:cs typeface="Cavolini" panose="03000502040302020204" pitchFamily="66" charset="0"/>
              </a:rPr>
              <a:t>Habilitation possible à l’issue du stage </a:t>
            </a:r>
          </a:p>
          <a:p>
            <a:pPr algn="ctr"/>
            <a:r>
              <a:rPr lang="fr-FR" sz="800" b="1">
                <a:latin typeface="Cavolini" panose="03000502040302020204" pitchFamily="66" charset="0"/>
                <a:cs typeface="Cavolini" panose="03000502040302020204" pitchFamily="66" charset="0"/>
              </a:rPr>
              <a:t>par </a:t>
            </a:r>
            <a:r>
              <a:rPr lang="fr-FR" sz="800" b="1" dirty="0">
                <a:latin typeface="Cavolini" panose="03000502040302020204" pitchFamily="66" charset="0"/>
                <a:cs typeface="Cavolini" panose="03000502040302020204" pitchFamily="66" charset="0"/>
              </a:rPr>
              <a:t>l’employeur si obtention du certificat</a:t>
            </a:r>
          </a:p>
        </p:txBody>
      </p:sp>
      <p:pic>
        <p:nvPicPr>
          <p:cNvPr id="33" name="Image 32">
            <a:extLst>
              <a:ext uri="{FF2B5EF4-FFF2-40B4-BE49-F238E27FC236}">
                <a16:creationId xmlns:a16="http://schemas.microsoft.com/office/drawing/2014/main" id="{1BA9A318-D1AB-8200-76F7-79EDE07A7B9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11473840" y="6229854"/>
            <a:ext cx="301556" cy="635421"/>
          </a:xfrm>
          <a:prstGeom prst="rect">
            <a:avLst/>
          </a:prstGeom>
        </p:spPr>
      </p:pic>
      <p:sp>
        <p:nvSpPr>
          <p:cNvPr id="34" name="ZoneTexte 33">
            <a:extLst>
              <a:ext uri="{FF2B5EF4-FFF2-40B4-BE49-F238E27FC236}">
                <a16:creationId xmlns:a16="http://schemas.microsoft.com/office/drawing/2014/main" id="{08827118-D588-589E-C2E5-85AB120CA5E0}"/>
              </a:ext>
            </a:extLst>
          </p:cNvPr>
          <p:cNvSpPr txBox="1"/>
          <p:nvPr/>
        </p:nvSpPr>
        <p:spPr>
          <a:xfrm>
            <a:off x="844899" y="1560841"/>
            <a:ext cx="1538594" cy="630942"/>
          </a:xfrm>
          <a:prstGeom prst="rect">
            <a:avLst/>
          </a:prstGeom>
          <a:solidFill>
            <a:schemeClr val="bg2">
              <a:lumMod val="90000"/>
            </a:schemeClr>
          </a:solidFill>
          <a:ln>
            <a:noFill/>
          </a:ln>
        </p:spPr>
        <p:txBody>
          <a:bodyPr wrap="square" rtlCol="0">
            <a:spAutoFit/>
          </a:bodyPr>
          <a:lstStyle/>
          <a:p>
            <a:pPr algn="ctr"/>
            <a:r>
              <a:rPr lang="fr-FR" sz="700" b="1" dirty="0">
                <a:latin typeface="Cavolini" panose="03000502040302020204" pitchFamily="66" charset="0"/>
                <a:cs typeface="Cavolini" panose="03000502040302020204" pitchFamily="66" charset="0"/>
              </a:rPr>
              <a:t>Formation réglementaire sécurité générale</a:t>
            </a:r>
          </a:p>
          <a:p>
            <a:pPr algn="ctr"/>
            <a:r>
              <a:rPr lang="fr-FR" sz="700" b="1" dirty="0">
                <a:latin typeface="Cavolini" panose="03000502040302020204" pitchFamily="66" charset="0"/>
                <a:cs typeface="Cavolini" panose="03000502040302020204" pitchFamily="66" charset="0"/>
              </a:rPr>
              <a:t>Ou </a:t>
            </a:r>
          </a:p>
          <a:p>
            <a:pPr algn="ctr"/>
            <a:r>
              <a:rPr lang="fr-FR" sz="700" b="1" dirty="0">
                <a:latin typeface="Cavolini" panose="03000502040302020204" pitchFamily="66" charset="0"/>
                <a:cs typeface="Cavolini" panose="03000502040302020204" pitchFamily="66" charset="0"/>
              </a:rPr>
              <a:t>SCN1 validité dépassée de plus d’1 an</a:t>
            </a:r>
          </a:p>
        </p:txBody>
      </p:sp>
      <p:sp>
        <p:nvSpPr>
          <p:cNvPr id="35" name="ZoneTexte 34">
            <a:extLst>
              <a:ext uri="{FF2B5EF4-FFF2-40B4-BE49-F238E27FC236}">
                <a16:creationId xmlns:a16="http://schemas.microsoft.com/office/drawing/2014/main" id="{0A8E4588-ED9E-8412-BA2E-5D6F456C7F6B}"/>
              </a:ext>
            </a:extLst>
          </p:cNvPr>
          <p:cNvSpPr txBox="1"/>
          <p:nvPr/>
        </p:nvSpPr>
        <p:spPr>
          <a:xfrm>
            <a:off x="831846" y="2736949"/>
            <a:ext cx="1526689" cy="630942"/>
          </a:xfrm>
          <a:prstGeom prst="rect">
            <a:avLst/>
          </a:prstGeom>
          <a:solidFill>
            <a:schemeClr val="bg2">
              <a:lumMod val="90000"/>
            </a:schemeClr>
          </a:solidFill>
          <a:ln>
            <a:noFill/>
          </a:ln>
        </p:spPr>
        <p:txBody>
          <a:bodyPr wrap="square" rtlCol="0">
            <a:spAutoFit/>
          </a:bodyPr>
          <a:lstStyle/>
          <a:p>
            <a:pPr algn="ctr"/>
            <a:r>
              <a:rPr lang="fr-FR" sz="700" b="1" dirty="0">
                <a:latin typeface="Cavolini" panose="03000502040302020204" pitchFamily="66" charset="0"/>
                <a:cs typeface="Cavolini" panose="03000502040302020204" pitchFamily="66" charset="0"/>
              </a:rPr>
              <a:t>SCN1 en cours de validité</a:t>
            </a:r>
          </a:p>
          <a:p>
            <a:pPr algn="ctr"/>
            <a:r>
              <a:rPr lang="fr-FR" sz="700" b="1" dirty="0">
                <a:latin typeface="Cavolini" panose="03000502040302020204" pitchFamily="66" charset="0"/>
                <a:cs typeface="Cavolini" panose="03000502040302020204" pitchFamily="66" charset="0"/>
              </a:rPr>
              <a:t>Ou </a:t>
            </a:r>
          </a:p>
          <a:p>
            <a:pPr algn="ctr"/>
            <a:r>
              <a:rPr lang="fr-FR" sz="700" b="1" dirty="0">
                <a:latin typeface="Cavolini" panose="03000502040302020204" pitchFamily="66" charset="0"/>
                <a:cs typeface="Cavolini" panose="03000502040302020204" pitchFamily="66" charset="0"/>
              </a:rPr>
              <a:t>CSQ validité dépassée de plus d’1 an et SCN1 en cours de validité</a:t>
            </a:r>
          </a:p>
        </p:txBody>
      </p:sp>
      <p:sp>
        <p:nvSpPr>
          <p:cNvPr id="36" name="ZoneTexte 35">
            <a:extLst>
              <a:ext uri="{FF2B5EF4-FFF2-40B4-BE49-F238E27FC236}">
                <a16:creationId xmlns:a16="http://schemas.microsoft.com/office/drawing/2014/main" id="{711ED1FA-D14E-72E7-D7BB-8CEBBAF12332}"/>
              </a:ext>
            </a:extLst>
          </p:cNvPr>
          <p:cNvSpPr txBox="1"/>
          <p:nvPr/>
        </p:nvSpPr>
        <p:spPr>
          <a:xfrm>
            <a:off x="1382846" y="4394197"/>
            <a:ext cx="1476756" cy="307777"/>
          </a:xfrm>
          <a:prstGeom prst="rect">
            <a:avLst/>
          </a:prstGeom>
          <a:solidFill>
            <a:schemeClr val="bg2">
              <a:lumMod val="90000"/>
            </a:schemeClr>
          </a:solidFill>
          <a:ln>
            <a:noFill/>
          </a:ln>
        </p:spPr>
        <p:txBody>
          <a:bodyPr wrap="square" rtlCol="0">
            <a:spAutoFit/>
          </a:bodyPr>
          <a:lstStyle/>
          <a:p>
            <a:pPr algn="ctr"/>
            <a:r>
              <a:rPr lang="fr-FR" sz="700" b="1" dirty="0">
                <a:latin typeface="Cavolini" panose="03000502040302020204" pitchFamily="66" charset="0"/>
                <a:cs typeface="Cavolini" panose="03000502040302020204" pitchFamily="66" charset="0"/>
              </a:rPr>
              <a:t>SCN1 en cours de validité ou date d’échéance &lt; 1 an</a:t>
            </a:r>
          </a:p>
        </p:txBody>
      </p:sp>
      <p:sp>
        <p:nvSpPr>
          <p:cNvPr id="37" name="ZoneTexte 36">
            <a:extLst>
              <a:ext uri="{FF2B5EF4-FFF2-40B4-BE49-F238E27FC236}">
                <a16:creationId xmlns:a16="http://schemas.microsoft.com/office/drawing/2014/main" id="{532B639D-0C73-C2D4-4ECB-036BD027E73B}"/>
              </a:ext>
            </a:extLst>
          </p:cNvPr>
          <p:cNvSpPr txBox="1"/>
          <p:nvPr/>
        </p:nvSpPr>
        <p:spPr>
          <a:xfrm>
            <a:off x="4049117" y="4390693"/>
            <a:ext cx="1638451" cy="307777"/>
          </a:xfrm>
          <a:prstGeom prst="rect">
            <a:avLst/>
          </a:prstGeom>
          <a:solidFill>
            <a:schemeClr val="bg2">
              <a:lumMod val="90000"/>
            </a:schemeClr>
          </a:solidFill>
          <a:ln>
            <a:noFill/>
          </a:ln>
        </p:spPr>
        <p:txBody>
          <a:bodyPr wrap="square" rtlCol="0">
            <a:spAutoFit/>
          </a:bodyPr>
          <a:lstStyle/>
          <a:p>
            <a:pPr algn="ctr"/>
            <a:r>
              <a:rPr lang="fr-FR" sz="700" b="1" dirty="0">
                <a:latin typeface="Cavolini" panose="03000502040302020204" pitchFamily="66" charset="0"/>
                <a:cs typeface="Cavolini" panose="03000502040302020204" pitchFamily="66" charset="0"/>
              </a:rPr>
              <a:t>CSQ en cours de validité       ou date d’échéance &lt; 1 an</a:t>
            </a:r>
          </a:p>
        </p:txBody>
      </p:sp>
    </p:spTree>
    <p:extLst>
      <p:ext uri="{BB962C8B-B14F-4D97-AF65-F5344CB8AC3E}">
        <p14:creationId xmlns:p14="http://schemas.microsoft.com/office/powerpoint/2010/main" val="16116502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307490-AB49-92D6-683B-91FAD274A25E}"/>
            </a:ext>
          </a:extLst>
        </p:cNvPr>
        <p:cNvGrpSpPr/>
        <p:nvPr/>
      </p:nvGrpSpPr>
      <p:grpSpPr>
        <a:xfrm>
          <a:off x="0" y="0"/>
          <a:ext cx="0" cy="0"/>
          <a:chOff x="0" y="0"/>
          <a:chExt cx="0" cy="0"/>
        </a:xfrm>
      </p:grpSpPr>
      <p:graphicFrame>
        <p:nvGraphicFramePr>
          <p:cNvPr id="5" name="Tableau 3">
            <a:extLst>
              <a:ext uri="{FF2B5EF4-FFF2-40B4-BE49-F238E27FC236}">
                <a16:creationId xmlns:a16="http://schemas.microsoft.com/office/drawing/2014/main" id="{B59B4A3A-29C1-3599-38A6-7B1650BF5685}"/>
              </a:ext>
            </a:extLst>
          </p:cNvPr>
          <p:cNvGraphicFramePr>
            <a:graphicFrameLocks noGrp="1"/>
          </p:cNvGraphicFramePr>
          <p:nvPr>
            <p:extLst>
              <p:ext uri="{D42A27DB-BD31-4B8C-83A1-F6EECF244321}">
                <p14:modId xmlns:p14="http://schemas.microsoft.com/office/powerpoint/2010/main" val="2590330609"/>
              </p:ext>
            </p:extLst>
          </p:nvPr>
        </p:nvGraphicFramePr>
        <p:xfrm>
          <a:off x="559162" y="1216141"/>
          <a:ext cx="11073676" cy="4724400"/>
        </p:xfrm>
        <a:graphic>
          <a:graphicData uri="http://schemas.openxmlformats.org/drawingml/2006/table">
            <a:tbl>
              <a:tblPr firstRow="1" bandRow="1">
                <a:tableStyleId>{00A15C55-8517-42AA-B614-E9B94910E393}</a:tableStyleId>
              </a:tblPr>
              <a:tblGrid>
                <a:gridCol w="5680535">
                  <a:extLst>
                    <a:ext uri="{9D8B030D-6E8A-4147-A177-3AD203B41FA5}">
                      <a16:colId xmlns:a16="http://schemas.microsoft.com/office/drawing/2014/main" val="3470324235"/>
                    </a:ext>
                  </a:extLst>
                </a:gridCol>
                <a:gridCol w="5393141">
                  <a:extLst>
                    <a:ext uri="{9D8B030D-6E8A-4147-A177-3AD203B41FA5}">
                      <a16:colId xmlns:a16="http://schemas.microsoft.com/office/drawing/2014/main" val="232560751"/>
                    </a:ext>
                  </a:extLst>
                </a:gridCol>
              </a:tblGrid>
              <a:tr h="586041">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600" b="1" dirty="0">
                          <a:solidFill>
                            <a:schemeClr val="tx1"/>
                          </a:solidFill>
                        </a:rPr>
                        <a:t>Parcours obligatoire </a:t>
                      </a:r>
                      <a:r>
                        <a:rPr lang="fr-FR" sz="2000" b="1" dirty="0">
                          <a:solidFill>
                            <a:schemeClr val="accent2"/>
                          </a:solidFill>
                        </a:rPr>
                        <a:t>Niveau 2 Chargé de travaux</a:t>
                      </a:r>
                    </a:p>
                    <a:p>
                      <a:pPr marL="0" marR="0" lvl="0" indent="0" algn="ctr" defTabSz="914400" rtl="0" eaLnBrk="1" fontAlgn="auto" latinLnBrk="0" hangingPunct="1">
                        <a:lnSpc>
                          <a:spcPct val="100000"/>
                        </a:lnSpc>
                        <a:spcBef>
                          <a:spcPts val="0"/>
                        </a:spcBef>
                        <a:spcAft>
                          <a:spcPts val="0"/>
                        </a:spcAft>
                        <a:buClrTx/>
                        <a:buSzTx/>
                        <a:buFontTx/>
                        <a:buNone/>
                        <a:tabLst/>
                        <a:defRPr/>
                      </a:pPr>
                      <a:r>
                        <a:rPr lang="fr-FR" sz="1600" b="1" dirty="0">
                          <a:solidFill>
                            <a:schemeClr val="tx1"/>
                          </a:solidFill>
                        </a:rPr>
                        <a:t>en zone industrielle</a:t>
                      </a:r>
                    </a:p>
                  </a:txBody>
                  <a:tcPr>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600" b="1" dirty="0">
                          <a:solidFill>
                            <a:schemeClr val="tx1"/>
                          </a:solidFill>
                        </a:rPr>
                        <a:t>Parcours obligatoire </a:t>
                      </a:r>
                      <a:r>
                        <a:rPr lang="fr-FR" sz="2000" b="1" dirty="0">
                          <a:solidFill>
                            <a:schemeClr val="accent2"/>
                          </a:solidFill>
                        </a:rPr>
                        <a:t>Niveau 2 Chargé de travaux </a:t>
                      </a:r>
                    </a:p>
                    <a:p>
                      <a:pPr marL="0" marR="0" lvl="0" indent="0" algn="ctr" defTabSz="914400" rtl="0" eaLnBrk="1" fontAlgn="auto" latinLnBrk="0" hangingPunct="1">
                        <a:lnSpc>
                          <a:spcPct val="100000"/>
                        </a:lnSpc>
                        <a:spcBef>
                          <a:spcPts val="0"/>
                        </a:spcBef>
                        <a:spcAft>
                          <a:spcPts val="0"/>
                        </a:spcAft>
                        <a:buClrTx/>
                        <a:buSzTx/>
                        <a:buFontTx/>
                        <a:buNone/>
                        <a:tabLst/>
                        <a:defRPr/>
                      </a:pPr>
                      <a:r>
                        <a:rPr lang="fr-FR" sz="1600" b="1" dirty="0">
                          <a:solidFill>
                            <a:schemeClr val="tx1"/>
                          </a:solidFill>
                        </a:rPr>
                        <a:t>en zone contrôlée</a:t>
                      </a:r>
                    </a:p>
                  </a:txBody>
                  <a:tcPr>
                    <a:solidFill>
                      <a:schemeClr val="accent1">
                        <a:lumMod val="20000"/>
                        <a:lumOff val="80000"/>
                      </a:schemeClr>
                    </a:solidFill>
                  </a:tcPr>
                </a:tc>
                <a:extLst>
                  <a:ext uri="{0D108BD9-81ED-4DB2-BD59-A6C34878D82A}">
                    <a16:rowId xmlns:a16="http://schemas.microsoft.com/office/drawing/2014/main" val="2675194445"/>
                  </a:ext>
                </a:extLst>
              </a:tr>
              <a:tr h="1339522">
                <a:tc>
                  <a:txBody>
                    <a:bodyPr/>
                    <a:lstStyle/>
                    <a:p>
                      <a:endParaRPr lang="fr-FR" dirty="0"/>
                    </a:p>
                    <a:p>
                      <a:endParaRPr lang="fr-FR" dirty="0"/>
                    </a:p>
                    <a:p>
                      <a:endParaRPr lang="fr-FR" dirty="0"/>
                    </a:p>
                    <a:p>
                      <a:endParaRPr lang="fr-FR" dirty="0"/>
                    </a:p>
                    <a:p>
                      <a:endParaRPr lang="fr-FR" dirty="0"/>
                    </a:p>
                  </a:txBody>
                  <a:tcPr/>
                </a:tc>
                <a:tc>
                  <a:txBody>
                    <a:bodyPr/>
                    <a:lstStyle/>
                    <a:p>
                      <a:endParaRPr lang="fr-FR" dirty="0"/>
                    </a:p>
                    <a:p>
                      <a:endParaRPr lang="fr-FR" dirty="0"/>
                    </a:p>
                    <a:p>
                      <a:endParaRPr lang="fr-FR" dirty="0"/>
                    </a:p>
                    <a:p>
                      <a:endParaRPr lang="fr-FR" dirty="0"/>
                    </a:p>
                    <a:p>
                      <a:endParaRPr lang="fr-FR" dirty="0"/>
                    </a:p>
                    <a:p>
                      <a:endParaRPr lang="fr-FR" dirty="0"/>
                    </a:p>
                  </a:txBody>
                  <a:tcPr/>
                </a:tc>
                <a:extLst>
                  <a:ext uri="{0D108BD9-81ED-4DB2-BD59-A6C34878D82A}">
                    <a16:rowId xmlns:a16="http://schemas.microsoft.com/office/drawing/2014/main" val="1338282001"/>
                  </a:ext>
                </a:extLst>
              </a:tr>
              <a:tr h="306974">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600" b="1" dirty="0">
                          <a:solidFill>
                            <a:schemeClr val="tx1"/>
                          </a:solidFill>
                        </a:rPr>
                        <a:t>Recyclage (4 ans)</a:t>
                      </a:r>
                    </a:p>
                  </a:txBody>
                  <a:tcPr>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600" b="1" dirty="0">
                          <a:solidFill>
                            <a:schemeClr val="tx1"/>
                          </a:solidFill>
                        </a:rPr>
                        <a:t>Recyclage (3 ans)</a:t>
                      </a:r>
                    </a:p>
                  </a:txBody>
                  <a:tcPr>
                    <a:solidFill>
                      <a:schemeClr val="accent1">
                        <a:lumMod val="20000"/>
                        <a:lumOff val="80000"/>
                      </a:schemeClr>
                    </a:solidFill>
                  </a:tcPr>
                </a:tc>
                <a:extLst>
                  <a:ext uri="{0D108BD9-81ED-4DB2-BD59-A6C34878D82A}">
                    <a16:rowId xmlns:a16="http://schemas.microsoft.com/office/drawing/2014/main" val="1832936264"/>
                  </a:ext>
                </a:extLst>
              </a:tr>
              <a:tr h="1339522">
                <a:tc>
                  <a:txBody>
                    <a:bodyPr/>
                    <a:lstStyle/>
                    <a:p>
                      <a:endParaRPr lang="fr-FR" dirty="0"/>
                    </a:p>
                    <a:p>
                      <a:endParaRPr lang="fr-FR" dirty="0"/>
                    </a:p>
                    <a:p>
                      <a:endParaRPr lang="fr-FR" dirty="0"/>
                    </a:p>
                    <a:p>
                      <a:endParaRPr lang="fr-FR" dirty="0"/>
                    </a:p>
                    <a:p>
                      <a:endParaRPr lang="fr-FR" dirty="0"/>
                    </a:p>
                    <a:p>
                      <a:endParaRPr lang="fr-FR" dirty="0"/>
                    </a:p>
                    <a:p>
                      <a:endParaRPr lang="fr-FR" dirty="0"/>
                    </a:p>
                  </a:txBody>
                  <a:tcPr>
                    <a:solidFill>
                      <a:schemeClr val="accent4">
                        <a:lumMod val="20000"/>
                        <a:lumOff val="80000"/>
                      </a:schemeClr>
                    </a:solidFill>
                  </a:tcPr>
                </a:tc>
                <a:tc>
                  <a:txBody>
                    <a:bodyPr/>
                    <a:lstStyle/>
                    <a:p>
                      <a:endParaRPr lang="fr-FR" dirty="0"/>
                    </a:p>
                  </a:txBody>
                  <a:tcPr>
                    <a:solidFill>
                      <a:schemeClr val="accent4">
                        <a:lumMod val="20000"/>
                        <a:lumOff val="80000"/>
                      </a:schemeClr>
                    </a:solidFill>
                  </a:tcPr>
                </a:tc>
                <a:extLst>
                  <a:ext uri="{0D108BD9-81ED-4DB2-BD59-A6C34878D82A}">
                    <a16:rowId xmlns:a16="http://schemas.microsoft.com/office/drawing/2014/main" val="761991979"/>
                  </a:ext>
                </a:extLst>
              </a:tr>
            </a:tbl>
          </a:graphicData>
        </a:graphic>
      </p:graphicFrame>
      <p:cxnSp>
        <p:nvCxnSpPr>
          <p:cNvPr id="6" name="Connecteur droit 5">
            <a:extLst>
              <a:ext uri="{FF2B5EF4-FFF2-40B4-BE49-F238E27FC236}">
                <a16:creationId xmlns:a16="http://schemas.microsoft.com/office/drawing/2014/main" id="{2959AEF6-FB13-4014-5A18-8B36E4C8F7A8}"/>
              </a:ext>
            </a:extLst>
          </p:cNvPr>
          <p:cNvCxnSpPr/>
          <p:nvPr/>
        </p:nvCxnSpPr>
        <p:spPr>
          <a:xfrm>
            <a:off x="2498665" y="1989335"/>
            <a:ext cx="0" cy="851972"/>
          </a:xfrm>
          <a:prstGeom prst="line">
            <a:avLst/>
          </a:prstGeom>
          <a:ln>
            <a:prstDash val="dashDot"/>
          </a:ln>
        </p:spPr>
        <p:style>
          <a:lnRef idx="1">
            <a:schemeClr val="accent1"/>
          </a:lnRef>
          <a:fillRef idx="0">
            <a:schemeClr val="accent1"/>
          </a:fillRef>
          <a:effectRef idx="0">
            <a:schemeClr val="accent1"/>
          </a:effectRef>
          <a:fontRef idx="minor">
            <a:schemeClr val="tx1"/>
          </a:fontRef>
        </p:style>
      </p:cxnSp>
      <p:sp>
        <p:nvSpPr>
          <p:cNvPr id="8" name="ZoneTexte 7">
            <a:extLst>
              <a:ext uri="{FF2B5EF4-FFF2-40B4-BE49-F238E27FC236}">
                <a16:creationId xmlns:a16="http://schemas.microsoft.com/office/drawing/2014/main" id="{239C9F20-6C91-D585-5E87-6ACB539D9C55}"/>
              </a:ext>
            </a:extLst>
          </p:cNvPr>
          <p:cNvSpPr txBox="1"/>
          <p:nvPr/>
        </p:nvSpPr>
        <p:spPr>
          <a:xfrm>
            <a:off x="2542173" y="2058003"/>
            <a:ext cx="2329661" cy="584775"/>
          </a:xfrm>
          <a:prstGeom prst="rect">
            <a:avLst/>
          </a:prstGeom>
          <a:solidFill>
            <a:srgbClr val="001A70"/>
          </a:solidFill>
          <a:ln>
            <a:solidFill>
              <a:srgbClr val="001A70"/>
            </a:solidFill>
          </a:ln>
        </p:spPr>
        <p:txBody>
          <a:bodyPr wrap="square" rtlCol="0">
            <a:spAutoFit/>
          </a:bodyPr>
          <a:lstStyle/>
          <a:p>
            <a:pPr algn="ctr"/>
            <a:r>
              <a:rPr lang="fr-FR" sz="1200" b="1" dirty="0">
                <a:solidFill>
                  <a:schemeClr val="bg1"/>
                </a:solidFill>
              </a:rPr>
              <a:t>Savoir commun du nucléaire 2</a:t>
            </a:r>
          </a:p>
          <a:p>
            <a:pPr algn="ctr"/>
            <a:endParaRPr lang="fr-FR" sz="800" b="1" dirty="0">
              <a:solidFill>
                <a:schemeClr val="bg1"/>
              </a:solidFill>
            </a:endParaRPr>
          </a:p>
          <a:p>
            <a:pPr algn="ctr"/>
            <a:r>
              <a:rPr lang="fr-FR" sz="1200" b="1" dirty="0">
                <a:solidFill>
                  <a:schemeClr val="bg1"/>
                </a:solidFill>
              </a:rPr>
              <a:t>SCN2 – 4j</a:t>
            </a:r>
          </a:p>
        </p:txBody>
      </p:sp>
      <p:sp>
        <p:nvSpPr>
          <p:cNvPr id="14" name="ZoneTexte 13">
            <a:extLst>
              <a:ext uri="{FF2B5EF4-FFF2-40B4-BE49-F238E27FC236}">
                <a16:creationId xmlns:a16="http://schemas.microsoft.com/office/drawing/2014/main" id="{6E1B5D23-270E-4FB9-469A-CE212FD932EE}"/>
              </a:ext>
            </a:extLst>
          </p:cNvPr>
          <p:cNvSpPr txBox="1"/>
          <p:nvPr/>
        </p:nvSpPr>
        <p:spPr>
          <a:xfrm>
            <a:off x="4059573" y="2776398"/>
            <a:ext cx="1609707" cy="384721"/>
          </a:xfrm>
          <a:prstGeom prst="rect">
            <a:avLst/>
          </a:prstGeom>
          <a:noFill/>
        </p:spPr>
        <p:txBody>
          <a:bodyPr wrap="square" rtlCol="0">
            <a:spAutoFit/>
          </a:bodyPr>
          <a:lstStyle/>
          <a:p>
            <a:pPr algn="ctr"/>
            <a:r>
              <a:rPr lang="fr-FR" sz="900" dirty="0">
                <a:solidFill>
                  <a:srgbClr val="001A70"/>
                </a:solidFill>
                <a:latin typeface="Arial" panose="020B0604020202020204" pitchFamily="34" charset="0"/>
                <a:cs typeface="Arial" panose="020B0604020202020204" pitchFamily="34" charset="0"/>
              </a:rPr>
              <a:t>Chargé de travaux en « Milieu nucléaire </a:t>
            </a:r>
            <a:r>
              <a:rPr lang="fr-FR" sz="1000" dirty="0">
                <a:solidFill>
                  <a:srgbClr val="001A70"/>
                </a:solidFill>
              </a:rPr>
              <a:t>»</a:t>
            </a:r>
          </a:p>
        </p:txBody>
      </p:sp>
      <p:sp>
        <p:nvSpPr>
          <p:cNvPr id="48" name="ZoneTexte 47">
            <a:extLst>
              <a:ext uri="{FF2B5EF4-FFF2-40B4-BE49-F238E27FC236}">
                <a16:creationId xmlns:a16="http://schemas.microsoft.com/office/drawing/2014/main" id="{FC06D769-1897-6919-3014-88B9484725A3}"/>
              </a:ext>
            </a:extLst>
          </p:cNvPr>
          <p:cNvSpPr txBox="1"/>
          <p:nvPr/>
        </p:nvSpPr>
        <p:spPr>
          <a:xfrm>
            <a:off x="6611798" y="2121657"/>
            <a:ext cx="1770803" cy="523220"/>
          </a:xfrm>
          <a:prstGeom prst="rect">
            <a:avLst/>
          </a:prstGeom>
          <a:solidFill>
            <a:schemeClr val="bg2">
              <a:lumMod val="90000"/>
            </a:schemeClr>
          </a:solidFill>
          <a:ln>
            <a:noFill/>
          </a:ln>
        </p:spPr>
        <p:txBody>
          <a:bodyPr wrap="square" rtlCol="0">
            <a:spAutoFit/>
          </a:bodyPr>
          <a:lstStyle/>
          <a:p>
            <a:pPr algn="ctr" fontAlgn="ctr"/>
            <a:r>
              <a:rPr lang="fr-FR" sz="700" b="1" dirty="0">
                <a:solidFill>
                  <a:srgbClr val="000000"/>
                </a:solidFill>
                <a:latin typeface="Cavolini" panose="03000502040302020204" pitchFamily="66" charset="0"/>
                <a:cs typeface="Cavolini" panose="03000502040302020204" pitchFamily="66" charset="0"/>
              </a:rPr>
              <a:t>CSQ / SCN2 et RP1 en cours de validité </a:t>
            </a:r>
          </a:p>
          <a:p>
            <a:pPr algn="ctr" fontAlgn="ctr"/>
            <a:r>
              <a:rPr lang="fr-FR" sz="700" b="1" dirty="0">
                <a:solidFill>
                  <a:srgbClr val="000000"/>
                </a:solidFill>
                <a:latin typeface="Cavolini" panose="03000502040302020204" pitchFamily="66" charset="0"/>
                <a:cs typeface="Cavolini" panose="03000502040302020204" pitchFamily="66" charset="0"/>
              </a:rPr>
              <a:t>+ 3 interventions en tant que HN1 / RP1 en ZC sur CNPE</a:t>
            </a:r>
            <a:endParaRPr lang="fr-FR" sz="700" b="1" dirty="0">
              <a:latin typeface="Cavolini" panose="03000502040302020204" pitchFamily="66" charset="0"/>
              <a:cs typeface="Cavolini" panose="03000502040302020204" pitchFamily="66" charset="0"/>
            </a:endParaRPr>
          </a:p>
        </p:txBody>
      </p:sp>
      <p:sp>
        <p:nvSpPr>
          <p:cNvPr id="49" name="ZoneTexte 48">
            <a:extLst>
              <a:ext uri="{FF2B5EF4-FFF2-40B4-BE49-F238E27FC236}">
                <a16:creationId xmlns:a16="http://schemas.microsoft.com/office/drawing/2014/main" id="{253599AF-CEA6-2A7D-BD79-645CE36D187C}"/>
              </a:ext>
            </a:extLst>
          </p:cNvPr>
          <p:cNvSpPr txBox="1"/>
          <p:nvPr/>
        </p:nvSpPr>
        <p:spPr>
          <a:xfrm>
            <a:off x="9912573" y="2767257"/>
            <a:ext cx="1371123" cy="369332"/>
          </a:xfrm>
          <a:prstGeom prst="rect">
            <a:avLst/>
          </a:prstGeom>
          <a:noFill/>
        </p:spPr>
        <p:txBody>
          <a:bodyPr wrap="square" rtlCol="0">
            <a:spAutoFit/>
          </a:bodyPr>
          <a:lstStyle/>
          <a:p>
            <a:pPr algn="ctr"/>
            <a:r>
              <a:rPr lang="fr-FR" sz="900" dirty="0">
                <a:solidFill>
                  <a:srgbClr val="001A70"/>
                </a:solidFill>
                <a:latin typeface="Arial" panose="020B0604020202020204" pitchFamily="34" charset="0"/>
                <a:cs typeface="Arial" panose="020B0604020202020204" pitchFamily="34" charset="0"/>
              </a:rPr>
              <a:t>Chargé de travaux en </a:t>
            </a:r>
          </a:p>
          <a:p>
            <a:pPr algn="ctr"/>
            <a:r>
              <a:rPr lang="fr-FR" sz="900" dirty="0">
                <a:solidFill>
                  <a:srgbClr val="001A70"/>
                </a:solidFill>
                <a:latin typeface="Arial" panose="020B0604020202020204" pitchFamily="34" charset="0"/>
                <a:cs typeface="Arial" panose="020B0604020202020204" pitchFamily="34" charset="0"/>
              </a:rPr>
              <a:t>« Zone Contrôlée »</a:t>
            </a:r>
            <a:endParaRPr lang="fr-FR" sz="1000" dirty="0">
              <a:solidFill>
                <a:srgbClr val="001A70"/>
              </a:solidFill>
            </a:endParaRPr>
          </a:p>
        </p:txBody>
      </p:sp>
      <p:sp>
        <p:nvSpPr>
          <p:cNvPr id="50" name="ZoneTexte 49">
            <a:extLst>
              <a:ext uri="{FF2B5EF4-FFF2-40B4-BE49-F238E27FC236}">
                <a16:creationId xmlns:a16="http://schemas.microsoft.com/office/drawing/2014/main" id="{C7E0CFD8-B97E-2E14-0506-85A1C21591C6}"/>
              </a:ext>
            </a:extLst>
          </p:cNvPr>
          <p:cNvSpPr txBox="1"/>
          <p:nvPr/>
        </p:nvSpPr>
        <p:spPr>
          <a:xfrm>
            <a:off x="8621384" y="2090880"/>
            <a:ext cx="2149933" cy="584775"/>
          </a:xfrm>
          <a:prstGeom prst="rect">
            <a:avLst/>
          </a:prstGeom>
          <a:solidFill>
            <a:srgbClr val="001A70"/>
          </a:solidFill>
          <a:ln>
            <a:solidFill>
              <a:srgbClr val="001A70"/>
            </a:solidFill>
          </a:ln>
        </p:spPr>
        <p:txBody>
          <a:bodyPr wrap="square" rtlCol="0">
            <a:spAutoFit/>
          </a:bodyPr>
          <a:lstStyle/>
          <a:p>
            <a:pPr algn="ctr"/>
            <a:r>
              <a:rPr lang="fr-FR" sz="1200" b="1" dirty="0">
                <a:solidFill>
                  <a:schemeClr val="bg1"/>
                </a:solidFill>
              </a:rPr>
              <a:t>Radioprotection</a:t>
            </a:r>
          </a:p>
          <a:p>
            <a:pPr algn="ctr"/>
            <a:endParaRPr lang="fr-FR" sz="800" b="1" dirty="0">
              <a:solidFill>
                <a:schemeClr val="bg1"/>
              </a:solidFill>
            </a:endParaRPr>
          </a:p>
          <a:p>
            <a:pPr algn="ctr"/>
            <a:r>
              <a:rPr lang="fr-FR" sz="1200" b="1" dirty="0">
                <a:solidFill>
                  <a:schemeClr val="bg1"/>
                </a:solidFill>
              </a:rPr>
              <a:t>RP2 – 4j</a:t>
            </a:r>
          </a:p>
        </p:txBody>
      </p:sp>
      <p:cxnSp>
        <p:nvCxnSpPr>
          <p:cNvPr id="51" name="Connecteur droit 50">
            <a:extLst>
              <a:ext uri="{FF2B5EF4-FFF2-40B4-BE49-F238E27FC236}">
                <a16:creationId xmlns:a16="http://schemas.microsoft.com/office/drawing/2014/main" id="{6C995A93-9592-0057-92BC-B568DA97DB1E}"/>
              </a:ext>
            </a:extLst>
          </p:cNvPr>
          <p:cNvCxnSpPr>
            <a:cxnSpLocks/>
          </p:cNvCxnSpPr>
          <p:nvPr/>
        </p:nvCxnSpPr>
        <p:spPr>
          <a:xfrm>
            <a:off x="8466677" y="2125008"/>
            <a:ext cx="0" cy="626887"/>
          </a:xfrm>
          <a:prstGeom prst="line">
            <a:avLst/>
          </a:prstGeom>
          <a:ln>
            <a:prstDash val="dashDot"/>
          </a:ln>
        </p:spPr>
        <p:style>
          <a:lnRef idx="1">
            <a:schemeClr val="accent1"/>
          </a:lnRef>
          <a:fillRef idx="0">
            <a:schemeClr val="accent1"/>
          </a:fillRef>
          <a:effectRef idx="0">
            <a:schemeClr val="accent1"/>
          </a:effectRef>
          <a:fontRef idx="minor">
            <a:schemeClr val="tx1"/>
          </a:fontRef>
        </p:style>
      </p:cxnSp>
      <p:grpSp>
        <p:nvGrpSpPr>
          <p:cNvPr id="16" name="Groupe 15">
            <a:extLst>
              <a:ext uri="{FF2B5EF4-FFF2-40B4-BE49-F238E27FC236}">
                <a16:creationId xmlns:a16="http://schemas.microsoft.com/office/drawing/2014/main" id="{297C961F-CFA5-C040-B047-87B9579AD427}"/>
              </a:ext>
            </a:extLst>
          </p:cNvPr>
          <p:cNvGrpSpPr/>
          <p:nvPr/>
        </p:nvGrpSpPr>
        <p:grpSpPr>
          <a:xfrm>
            <a:off x="10545443" y="2565750"/>
            <a:ext cx="437756" cy="245582"/>
            <a:chOff x="10333561" y="2140394"/>
            <a:chExt cx="437756" cy="245582"/>
          </a:xfrm>
        </p:grpSpPr>
        <p:sp>
          <p:nvSpPr>
            <p:cNvPr id="52" name="Ellipse 51">
              <a:extLst>
                <a:ext uri="{FF2B5EF4-FFF2-40B4-BE49-F238E27FC236}">
                  <a16:creationId xmlns:a16="http://schemas.microsoft.com/office/drawing/2014/main" id="{9980D716-BB5C-9AE8-37C9-46B910EEF372}"/>
                </a:ext>
              </a:extLst>
            </p:cNvPr>
            <p:cNvSpPr/>
            <p:nvPr/>
          </p:nvSpPr>
          <p:spPr>
            <a:xfrm>
              <a:off x="10333561" y="2140394"/>
              <a:ext cx="373944" cy="245582"/>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53" name="ZoneTexte 52">
              <a:extLst>
                <a:ext uri="{FF2B5EF4-FFF2-40B4-BE49-F238E27FC236}">
                  <a16:creationId xmlns:a16="http://schemas.microsoft.com/office/drawing/2014/main" id="{F6E4A5B0-F1D1-5A0E-D090-B7CFD317B1F7}"/>
                </a:ext>
              </a:extLst>
            </p:cNvPr>
            <p:cNvSpPr txBox="1"/>
            <p:nvPr/>
          </p:nvSpPr>
          <p:spPr>
            <a:xfrm>
              <a:off x="10343107" y="2154448"/>
              <a:ext cx="428210" cy="230832"/>
            </a:xfrm>
            <a:prstGeom prst="rect">
              <a:avLst/>
            </a:prstGeom>
            <a:noFill/>
          </p:spPr>
          <p:txBody>
            <a:bodyPr wrap="square" rtlCol="0">
              <a:spAutoFit/>
            </a:bodyPr>
            <a:lstStyle/>
            <a:p>
              <a:r>
                <a:rPr lang="fr-FR" sz="900" b="1" dirty="0">
                  <a:solidFill>
                    <a:srgbClr val="C00000"/>
                  </a:solidFill>
                </a:rPr>
                <a:t>RP2</a:t>
              </a:r>
            </a:p>
          </p:txBody>
        </p:sp>
      </p:grpSp>
      <p:sp>
        <p:nvSpPr>
          <p:cNvPr id="64" name="ZoneTexte 63">
            <a:extLst>
              <a:ext uri="{FF2B5EF4-FFF2-40B4-BE49-F238E27FC236}">
                <a16:creationId xmlns:a16="http://schemas.microsoft.com/office/drawing/2014/main" id="{12759D51-BAEF-E575-E3A3-B2D41F97A22E}"/>
              </a:ext>
            </a:extLst>
          </p:cNvPr>
          <p:cNvSpPr txBox="1"/>
          <p:nvPr/>
        </p:nvSpPr>
        <p:spPr>
          <a:xfrm>
            <a:off x="7957024" y="4709743"/>
            <a:ext cx="2329661" cy="461665"/>
          </a:xfrm>
          <a:prstGeom prst="rect">
            <a:avLst/>
          </a:prstGeom>
          <a:solidFill>
            <a:srgbClr val="001A70"/>
          </a:solidFill>
          <a:ln>
            <a:solidFill>
              <a:srgbClr val="001A70"/>
            </a:solidFill>
          </a:ln>
        </p:spPr>
        <p:txBody>
          <a:bodyPr wrap="square" rtlCol="0">
            <a:spAutoFit/>
          </a:bodyPr>
          <a:lstStyle/>
          <a:p>
            <a:pPr algn="ctr"/>
            <a:r>
              <a:rPr lang="fr-FR" sz="1200" b="1" dirty="0">
                <a:solidFill>
                  <a:schemeClr val="bg1"/>
                </a:solidFill>
              </a:rPr>
              <a:t>Recyclage RP2</a:t>
            </a:r>
          </a:p>
          <a:p>
            <a:pPr algn="ctr"/>
            <a:r>
              <a:rPr lang="fr-FR" sz="1200" b="1" dirty="0">
                <a:solidFill>
                  <a:schemeClr val="bg1"/>
                </a:solidFill>
              </a:rPr>
              <a:t>2j</a:t>
            </a:r>
          </a:p>
        </p:txBody>
      </p:sp>
      <p:sp>
        <p:nvSpPr>
          <p:cNvPr id="67" name="ZoneTexte 66">
            <a:extLst>
              <a:ext uri="{FF2B5EF4-FFF2-40B4-BE49-F238E27FC236}">
                <a16:creationId xmlns:a16="http://schemas.microsoft.com/office/drawing/2014/main" id="{EF906EA2-B121-1A9A-57F4-F01E91F3C20E}"/>
              </a:ext>
            </a:extLst>
          </p:cNvPr>
          <p:cNvSpPr txBox="1"/>
          <p:nvPr/>
        </p:nvSpPr>
        <p:spPr>
          <a:xfrm>
            <a:off x="2153994" y="4954987"/>
            <a:ext cx="2329661" cy="461665"/>
          </a:xfrm>
          <a:prstGeom prst="rect">
            <a:avLst/>
          </a:prstGeom>
          <a:solidFill>
            <a:srgbClr val="001A70"/>
          </a:solidFill>
          <a:ln>
            <a:solidFill>
              <a:srgbClr val="001A70"/>
            </a:solidFill>
          </a:ln>
        </p:spPr>
        <p:txBody>
          <a:bodyPr wrap="square" rtlCol="0">
            <a:spAutoFit/>
          </a:bodyPr>
          <a:lstStyle/>
          <a:p>
            <a:pPr algn="ctr"/>
            <a:r>
              <a:rPr lang="fr-FR" sz="1200" b="1" dirty="0">
                <a:solidFill>
                  <a:schemeClr val="bg1"/>
                </a:solidFill>
              </a:rPr>
              <a:t>Recyclage SCN2CSQ</a:t>
            </a:r>
          </a:p>
          <a:p>
            <a:pPr algn="ctr"/>
            <a:r>
              <a:rPr lang="fr-FR" sz="1200" b="1" dirty="0">
                <a:solidFill>
                  <a:schemeClr val="bg1"/>
                </a:solidFill>
              </a:rPr>
              <a:t>3j</a:t>
            </a:r>
          </a:p>
        </p:txBody>
      </p:sp>
      <p:sp>
        <p:nvSpPr>
          <p:cNvPr id="72" name="ZoneTexte 71">
            <a:extLst>
              <a:ext uri="{FF2B5EF4-FFF2-40B4-BE49-F238E27FC236}">
                <a16:creationId xmlns:a16="http://schemas.microsoft.com/office/drawing/2014/main" id="{45FDF39C-8EBE-4730-06D0-8F0CAB2F9A60}"/>
              </a:ext>
            </a:extLst>
          </p:cNvPr>
          <p:cNvSpPr txBox="1"/>
          <p:nvPr/>
        </p:nvSpPr>
        <p:spPr>
          <a:xfrm>
            <a:off x="8371887" y="4317903"/>
            <a:ext cx="1463675" cy="307777"/>
          </a:xfrm>
          <a:prstGeom prst="rect">
            <a:avLst/>
          </a:prstGeom>
          <a:solidFill>
            <a:schemeClr val="bg2">
              <a:lumMod val="90000"/>
            </a:schemeClr>
          </a:solidFill>
          <a:ln>
            <a:noFill/>
          </a:ln>
        </p:spPr>
        <p:txBody>
          <a:bodyPr wrap="square" rtlCol="0">
            <a:spAutoFit/>
          </a:bodyPr>
          <a:lstStyle/>
          <a:p>
            <a:pPr algn="ctr"/>
            <a:r>
              <a:rPr lang="fr-FR" sz="700" b="1" dirty="0">
                <a:latin typeface="Cavolini" panose="03000502040302020204" pitchFamily="66" charset="0"/>
                <a:cs typeface="Cavolini" panose="03000502040302020204" pitchFamily="66" charset="0"/>
              </a:rPr>
              <a:t>RP2 et CSQ / SCN2 en cours de validité ou échus</a:t>
            </a:r>
          </a:p>
        </p:txBody>
      </p:sp>
      <p:grpSp>
        <p:nvGrpSpPr>
          <p:cNvPr id="22" name="Groupe 21">
            <a:extLst>
              <a:ext uri="{FF2B5EF4-FFF2-40B4-BE49-F238E27FC236}">
                <a16:creationId xmlns:a16="http://schemas.microsoft.com/office/drawing/2014/main" id="{D1A4D129-C48B-C961-D791-66AC909EF431}"/>
              </a:ext>
            </a:extLst>
          </p:cNvPr>
          <p:cNvGrpSpPr/>
          <p:nvPr/>
        </p:nvGrpSpPr>
        <p:grpSpPr>
          <a:xfrm>
            <a:off x="10364927" y="77933"/>
            <a:ext cx="1604930" cy="1136108"/>
            <a:chOff x="10391408" y="-99216"/>
            <a:chExt cx="1604930" cy="1136108"/>
          </a:xfrm>
        </p:grpSpPr>
        <p:sp>
          <p:nvSpPr>
            <p:cNvPr id="75" name="Vague 74">
              <a:extLst>
                <a:ext uri="{FF2B5EF4-FFF2-40B4-BE49-F238E27FC236}">
                  <a16:creationId xmlns:a16="http://schemas.microsoft.com/office/drawing/2014/main" id="{E11066D2-CE4D-9C20-87B8-8A8621BF4686}"/>
                </a:ext>
              </a:extLst>
            </p:cNvPr>
            <p:cNvSpPr/>
            <p:nvPr/>
          </p:nvSpPr>
          <p:spPr>
            <a:xfrm rot="20749317">
              <a:off x="10391408" y="-99216"/>
              <a:ext cx="1604930" cy="1136108"/>
            </a:xfrm>
            <a:prstGeom prst="wave">
              <a:avLst/>
            </a:prstGeom>
            <a:solidFill>
              <a:schemeClr val="accent2">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3" name="ZoneTexte 72">
              <a:extLst>
                <a:ext uri="{FF2B5EF4-FFF2-40B4-BE49-F238E27FC236}">
                  <a16:creationId xmlns:a16="http://schemas.microsoft.com/office/drawing/2014/main" id="{BB463D8A-16C7-FA51-7BD4-8DADA9A9879B}"/>
                </a:ext>
              </a:extLst>
            </p:cNvPr>
            <p:cNvSpPr txBox="1"/>
            <p:nvPr/>
          </p:nvSpPr>
          <p:spPr>
            <a:xfrm>
              <a:off x="10434407" y="122233"/>
              <a:ext cx="1444750" cy="738664"/>
            </a:xfrm>
            <a:prstGeom prst="rect">
              <a:avLst/>
            </a:prstGeom>
            <a:noFill/>
          </p:spPr>
          <p:txBody>
            <a:bodyPr wrap="square" rtlCol="0">
              <a:spAutoFit/>
            </a:bodyPr>
            <a:lstStyle/>
            <a:p>
              <a:pPr algn="ctr"/>
              <a:r>
                <a:rPr lang="fr-FR" sz="1400" dirty="0">
                  <a:latin typeface="Abadi" panose="020B0604020104020204" pitchFamily="34" charset="0"/>
                </a:rPr>
                <a:t>Applicabilité à partir du 5/10/2026</a:t>
              </a:r>
            </a:p>
          </p:txBody>
        </p:sp>
      </p:grpSp>
      <p:sp>
        <p:nvSpPr>
          <p:cNvPr id="2" name="ZoneTexte 1">
            <a:extLst>
              <a:ext uri="{FF2B5EF4-FFF2-40B4-BE49-F238E27FC236}">
                <a16:creationId xmlns:a16="http://schemas.microsoft.com/office/drawing/2014/main" id="{9F66E536-3319-9692-416F-D6AA9201A0F9}"/>
              </a:ext>
            </a:extLst>
          </p:cNvPr>
          <p:cNvSpPr txBox="1"/>
          <p:nvPr/>
        </p:nvSpPr>
        <p:spPr>
          <a:xfrm>
            <a:off x="2291604" y="4536586"/>
            <a:ext cx="2083906" cy="307777"/>
          </a:xfrm>
          <a:prstGeom prst="rect">
            <a:avLst/>
          </a:prstGeom>
          <a:solidFill>
            <a:schemeClr val="bg2">
              <a:lumMod val="90000"/>
            </a:schemeClr>
          </a:solidFill>
          <a:ln>
            <a:noFill/>
          </a:ln>
        </p:spPr>
        <p:txBody>
          <a:bodyPr wrap="square" rtlCol="0">
            <a:spAutoFit/>
          </a:bodyPr>
          <a:lstStyle/>
          <a:p>
            <a:pPr algn="ctr"/>
            <a:r>
              <a:rPr lang="fr-FR" sz="700" b="1" dirty="0">
                <a:latin typeface="Cavolini" panose="03000502040302020204" pitchFamily="66" charset="0"/>
                <a:cs typeface="Cavolini" panose="03000502040302020204" pitchFamily="66" charset="0"/>
              </a:rPr>
              <a:t>Inscription à faire à la 1</a:t>
            </a:r>
            <a:r>
              <a:rPr lang="fr-FR" sz="700" b="1" baseline="30000" dirty="0">
                <a:latin typeface="Cavolini" panose="03000502040302020204" pitchFamily="66" charset="0"/>
                <a:cs typeface="Cavolini" panose="03000502040302020204" pitchFamily="66" charset="0"/>
              </a:rPr>
              <a:t>ère</a:t>
            </a:r>
            <a:r>
              <a:rPr lang="fr-FR" sz="700" b="1" dirty="0">
                <a:latin typeface="Cavolini" panose="03000502040302020204" pitchFamily="66" charset="0"/>
                <a:cs typeface="Cavolini" panose="03000502040302020204" pitchFamily="66" charset="0"/>
              </a:rPr>
              <a:t> date échue </a:t>
            </a:r>
          </a:p>
          <a:p>
            <a:pPr algn="ctr"/>
            <a:r>
              <a:rPr lang="fr-FR" sz="700" b="1" dirty="0">
                <a:latin typeface="Cavolini" panose="03000502040302020204" pitchFamily="66" charset="0"/>
                <a:cs typeface="Cavolini" panose="03000502040302020204" pitchFamily="66" charset="0"/>
              </a:rPr>
              <a:t>&lt; à 1 an du CSQ ou du SCN2</a:t>
            </a:r>
          </a:p>
        </p:txBody>
      </p:sp>
      <p:grpSp>
        <p:nvGrpSpPr>
          <p:cNvPr id="4" name="Groupe 3">
            <a:extLst>
              <a:ext uri="{FF2B5EF4-FFF2-40B4-BE49-F238E27FC236}">
                <a16:creationId xmlns:a16="http://schemas.microsoft.com/office/drawing/2014/main" id="{10CA0C4A-9304-BFA8-9FB5-EF27365E3DF1}"/>
              </a:ext>
            </a:extLst>
          </p:cNvPr>
          <p:cNvGrpSpPr/>
          <p:nvPr/>
        </p:nvGrpSpPr>
        <p:grpSpPr>
          <a:xfrm>
            <a:off x="4566784" y="2515903"/>
            <a:ext cx="428210" cy="245582"/>
            <a:chOff x="4316912" y="2136920"/>
            <a:chExt cx="428210" cy="245582"/>
          </a:xfrm>
        </p:grpSpPr>
        <p:sp>
          <p:nvSpPr>
            <p:cNvPr id="30" name="Ellipse 29">
              <a:extLst>
                <a:ext uri="{FF2B5EF4-FFF2-40B4-BE49-F238E27FC236}">
                  <a16:creationId xmlns:a16="http://schemas.microsoft.com/office/drawing/2014/main" id="{DA249543-2B6B-B74E-4F7B-EBA5ECAB8EAC}"/>
                </a:ext>
              </a:extLst>
            </p:cNvPr>
            <p:cNvSpPr/>
            <p:nvPr/>
          </p:nvSpPr>
          <p:spPr>
            <a:xfrm>
              <a:off x="4316912" y="2136920"/>
              <a:ext cx="373944" cy="245582"/>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9" name="ZoneTexte 28">
              <a:extLst>
                <a:ext uri="{FF2B5EF4-FFF2-40B4-BE49-F238E27FC236}">
                  <a16:creationId xmlns:a16="http://schemas.microsoft.com/office/drawing/2014/main" id="{58EE9DBB-0F71-B34F-95C4-F6FAB16C678E}"/>
                </a:ext>
              </a:extLst>
            </p:cNvPr>
            <p:cNvSpPr txBox="1"/>
            <p:nvPr/>
          </p:nvSpPr>
          <p:spPr>
            <a:xfrm>
              <a:off x="4316912" y="2147339"/>
              <a:ext cx="428210" cy="230832"/>
            </a:xfrm>
            <a:prstGeom prst="rect">
              <a:avLst/>
            </a:prstGeom>
            <a:noFill/>
          </p:spPr>
          <p:txBody>
            <a:bodyPr wrap="square" rtlCol="0">
              <a:spAutoFit/>
            </a:bodyPr>
            <a:lstStyle/>
            <a:p>
              <a:r>
                <a:rPr lang="fr-FR" sz="900" b="1" dirty="0">
                  <a:solidFill>
                    <a:srgbClr val="C00000"/>
                  </a:solidFill>
                </a:rPr>
                <a:t>HN2</a:t>
              </a:r>
            </a:p>
          </p:txBody>
        </p:sp>
      </p:grpSp>
      <p:grpSp>
        <p:nvGrpSpPr>
          <p:cNvPr id="17" name="Groupe 16">
            <a:extLst>
              <a:ext uri="{FF2B5EF4-FFF2-40B4-BE49-F238E27FC236}">
                <a16:creationId xmlns:a16="http://schemas.microsoft.com/office/drawing/2014/main" id="{14C339DF-8305-99F5-C132-A18A9A6A8CDE}"/>
              </a:ext>
            </a:extLst>
          </p:cNvPr>
          <p:cNvGrpSpPr/>
          <p:nvPr/>
        </p:nvGrpSpPr>
        <p:grpSpPr>
          <a:xfrm>
            <a:off x="9990983" y="5063028"/>
            <a:ext cx="443424" cy="245582"/>
            <a:chOff x="9835562" y="4627262"/>
            <a:chExt cx="443424" cy="245582"/>
          </a:xfrm>
        </p:grpSpPr>
        <p:sp>
          <p:nvSpPr>
            <p:cNvPr id="9" name="Ellipse 8">
              <a:extLst>
                <a:ext uri="{FF2B5EF4-FFF2-40B4-BE49-F238E27FC236}">
                  <a16:creationId xmlns:a16="http://schemas.microsoft.com/office/drawing/2014/main" id="{9ED92DC8-2E06-A236-76E3-95886F73BD30}"/>
                </a:ext>
              </a:extLst>
            </p:cNvPr>
            <p:cNvSpPr/>
            <p:nvPr/>
          </p:nvSpPr>
          <p:spPr>
            <a:xfrm>
              <a:off x="9835562" y="4627262"/>
              <a:ext cx="373944" cy="245582"/>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5" name="ZoneTexte 14">
              <a:extLst>
                <a:ext uri="{FF2B5EF4-FFF2-40B4-BE49-F238E27FC236}">
                  <a16:creationId xmlns:a16="http://schemas.microsoft.com/office/drawing/2014/main" id="{1A6ED313-DB7B-927A-AB59-5907869D20D5}"/>
                </a:ext>
              </a:extLst>
            </p:cNvPr>
            <p:cNvSpPr txBox="1"/>
            <p:nvPr/>
          </p:nvSpPr>
          <p:spPr>
            <a:xfrm>
              <a:off x="9850776" y="4631462"/>
              <a:ext cx="428210" cy="230832"/>
            </a:xfrm>
            <a:prstGeom prst="rect">
              <a:avLst/>
            </a:prstGeom>
            <a:noFill/>
          </p:spPr>
          <p:txBody>
            <a:bodyPr wrap="square" rtlCol="0">
              <a:spAutoFit/>
            </a:bodyPr>
            <a:lstStyle/>
            <a:p>
              <a:r>
                <a:rPr lang="fr-FR" sz="900" b="1" dirty="0">
                  <a:solidFill>
                    <a:srgbClr val="C00000"/>
                  </a:solidFill>
                </a:rPr>
                <a:t>RP2</a:t>
              </a:r>
            </a:p>
          </p:txBody>
        </p:sp>
      </p:grpSp>
      <p:grpSp>
        <p:nvGrpSpPr>
          <p:cNvPr id="10" name="Groupe 9">
            <a:extLst>
              <a:ext uri="{FF2B5EF4-FFF2-40B4-BE49-F238E27FC236}">
                <a16:creationId xmlns:a16="http://schemas.microsoft.com/office/drawing/2014/main" id="{DC2A727B-27B9-7E82-F5BC-4B2149DA21AD}"/>
              </a:ext>
            </a:extLst>
          </p:cNvPr>
          <p:cNvGrpSpPr/>
          <p:nvPr/>
        </p:nvGrpSpPr>
        <p:grpSpPr>
          <a:xfrm>
            <a:off x="4269550" y="5281694"/>
            <a:ext cx="428210" cy="245582"/>
            <a:chOff x="4316912" y="2136920"/>
            <a:chExt cx="428210" cy="245582"/>
          </a:xfrm>
        </p:grpSpPr>
        <p:sp>
          <p:nvSpPr>
            <p:cNvPr id="11" name="Ellipse 10">
              <a:extLst>
                <a:ext uri="{FF2B5EF4-FFF2-40B4-BE49-F238E27FC236}">
                  <a16:creationId xmlns:a16="http://schemas.microsoft.com/office/drawing/2014/main" id="{77E0DE2F-8D65-12E0-9D76-43CC5EF100A6}"/>
                </a:ext>
              </a:extLst>
            </p:cNvPr>
            <p:cNvSpPr/>
            <p:nvPr/>
          </p:nvSpPr>
          <p:spPr>
            <a:xfrm>
              <a:off x="4316912" y="2136920"/>
              <a:ext cx="373944" cy="245582"/>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2" name="ZoneTexte 11">
              <a:extLst>
                <a:ext uri="{FF2B5EF4-FFF2-40B4-BE49-F238E27FC236}">
                  <a16:creationId xmlns:a16="http://schemas.microsoft.com/office/drawing/2014/main" id="{DA18CBF4-8F2B-2B99-361A-33DD005097DB}"/>
                </a:ext>
              </a:extLst>
            </p:cNvPr>
            <p:cNvSpPr txBox="1"/>
            <p:nvPr/>
          </p:nvSpPr>
          <p:spPr>
            <a:xfrm>
              <a:off x="4316912" y="2147339"/>
              <a:ext cx="428210" cy="230832"/>
            </a:xfrm>
            <a:prstGeom prst="rect">
              <a:avLst/>
            </a:prstGeom>
            <a:noFill/>
          </p:spPr>
          <p:txBody>
            <a:bodyPr wrap="square" rtlCol="0">
              <a:spAutoFit/>
            </a:bodyPr>
            <a:lstStyle/>
            <a:p>
              <a:r>
                <a:rPr lang="fr-FR" sz="900" b="1" dirty="0">
                  <a:solidFill>
                    <a:srgbClr val="C00000"/>
                  </a:solidFill>
                </a:rPr>
                <a:t>HN2</a:t>
              </a:r>
            </a:p>
          </p:txBody>
        </p:sp>
      </p:grpSp>
      <p:sp>
        <p:nvSpPr>
          <p:cNvPr id="3" name="ZoneTexte 2">
            <a:extLst>
              <a:ext uri="{FF2B5EF4-FFF2-40B4-BE49-F238E27FC236}">
                <a16:creationId xmlns:a16="http://schemas.microsoft.com/office/drawing/2014/main" id="{B43A550A-23BE-7530-E3D2-E2D114D09FA7}"/>
              </a:ext>
            </a:extLst>
          </p:cNvPr>
          <p:cNvSpPr txBox="1"/>
          <p:nvPr/>
        </p:nvSpPr>
        <p:spPr>
          <a:xfrm>
            <a:off x="2325070" y="245001"/>
            <a:ext cx="1276703" cy="200055"/>
          </a:xfrm>
          <a:prstGeom prst="rect">
            <a:avLst/>
          </a:prstGeom>
          <a:solidFill>
            <a:schemeClr val="bg2">
              <a:lumMod val="90000"/>
            </a:schemeClr>
          </a:solidFill>
          <a:ln>
            <a:noFill/>
          </a:ln>
        </p:spPr>
        <p:txBody>
          <a:bodyPr wrap="square" rtlCol="0">
            <a:spAutoFit/>
          </a:bodyPr>
          <a:lstStyle/>
          <a:p>
            <a:pPr algn="ctr"/>
            <a:r>
              <a:rPr lang="fr-FR" sz="700" b="1" dirty="0">
                <a:latin typeface="Cavolini" panose="03000502040302020204" pitchFamily="66" charset="0"/>
                <a:cs typeface="Cavolini" panose="03000502040302020204" pitchFamily="66" charset="0"/>
              </a:rPr>
              <a:t>Prérequis</a:t>
            </a:r>
          </a:p>
        </p:txBody>
      </p:sp>
      <p:grpSp>
        <p:nvGrpSpPr>
          <p:cNvPr id="13" name="Groupe 12">
            <a:extLst>
              <a:ext uri="{FF2B5EF4-FFF2-40B4-BE49-F238E27FC236}">
                <a16:creationId xmlns:a16="http://schemas.microsoft.com/office/drawing/2014/main" id="{460A24B8-6F9E-E516-0551-FEFE5A4622E4}"/>
              </a:ext>
            </a:extLst>
          </p:cNvPr>
          <p:cNvGrpSpPr/>
          <p:nvPr/>
        </p:nvGrpSpPr>
        <p:grpSpPr>
          <a:xfrm>
            <a:off x="6585867" y="146099"/>
            <a:ext cx="866851" cy="671577"/>
            <a:chOff x="5310108" y="4986338"/>
            <a:chExt cx="428210" cy="329847"/>
          </a:xfrm>
        </p:grpSpPr>
        <p:sp>
          <p:nvSpPr>
            <p:cNvPr id="18" name="Ellipse 17">
              <a:extLst>
                <a:ext uri="{FF2B5EF4-FFF2-40B4-BE49-F238E27FC236}">
                  <a16:creationId xmlns:a16="http://schemas.microsoft.com/office/drawing/2014/main" id="{994A0832-A028-1B63-F038-39F72A8B6800}"/>
                </a:ext>
              </a:extLst>
            </p:cNvPr>
            <p:cNvSpPr/>
            <p:nvPr/>
          </p:nvSpPr>
          <p:spPr>
            <a:xfrm>
              <a:off x="5325820" y="4986338"/>
              <a:ext cx="373944" cy="245582"/>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ZoneTexte 18">
              <a:extLst>
                <a:ext uri="{FF2B5EF4-FFF2-40B4-BE49-F238E27FC236}">
                  <a16:creationId xmlns:a16="http://schemas.microsoft.com/office/drawing/2014/main" id="{7574E4E2-D930-DFFF-DA9D-8AE30DA87144}"/>
                </a:ext>
              </a:extLst>
            </p:cNvPr>
            <p:cNvSpPr txBox="1"/>
            <p:nvPr/>
          </p:nvSpPr>
          <p:spPr>
            <a:xfrm>
              <a:off x="5310108" y="5044495"/>
              <a:ext cx="428210" cy="271690"/>
            </a:xfrm>
            <a:prstGeom prst="rect">
              <a:avLst/>
            </a:prstGeom>
            <a:noFill/>
          </p:spPr>
          <p:txBody>
            <a:bodyPr wrap="square" rtlCol="0">
              <a:spAutoFit/>
            </a:bodyPr>
            <a:lstStyle/>
            <a:p>
              <a:r>
                <a:rPr lang="fr-FR" sz="1050" b="1" dirty="0">
                  <a:solidFill>
                    <a:srgbClr val="C00000"/>
                  </a:solidFill>
                </a:rPr>
                <a:t>Habilitation</a:t>
              </a:r>
              <a:endParaRPr lang="fr-FR" sz="900" b="1" dirty="0">
                <a:solidFill>
                  <a:srgbClr val="C00000"/>
                </a:solidFill>
              </a:endParaRPr>
            </a:p>
          </p:txBody>
        </p:sp>
      </p:grpSp>
      <p:sp>
        <p:nvSpPr>
          <p:cNvPr id="20" name="ZoneTexte 19">
            <a:extLst>
              <a:ext uri="{FF2B5EF4-FFF2-40B4-BE49-F238E27FC236}">
                <a16:creationId xmlns:a16="http://schemas.microsoft.com/office/drawing/2014/main" id="{100B7230-0C33-1453-BE6D-B9AD8C069AAB}"/>
              </a:ext>
            </a:extLst>
          </p:cNvPr>
          <p:cNvSpPr txBox="1"/>
          <p:nvPr/>
        </p:nvSpPr>
        <p:spPr>
          <a:xfrm>
            <a:off x="3348756" y="203900"/>
            <a:ext cx="2769533" cy="338554"/>
          </a:xfrm>
          <a:prstGeom prst="rect">
            <a:avLst/>
          </a:prstGeom>
          <a:noFill/>
        </p:spPr>
        <p:txBody>
          <a:bodyPr wrap="square">
            <a:spAutoFit/>
          </a:bodyPr>
          <a:lstStyle/>
          <a:p>
            <a:pPr algn="ctr"/>
            <a:r>
              <a:rPr lang="fr-FR" sz="800" b="1" dirty="0">
                <a:latin typeface="Cavolini" panose="03000502040302020204" pitchFamily="66" charset="0"/>
                <a:cs typeface="Cavolini" panose="03000502040302020204" pitchFamily="66" charset="0"/>
              </a:rPr>
              <a:t>Conditions d’inscription </a:t>
            </a:r>
          </a:p>
          <a:p>
            <a:pPr algn="ctr"/>
            <a:r>
              <a:rPr lang="fr-FR" sz="800" b="1" dirty="0">
                <a:latin typeface="Cavolini" panose="03000502040302020204" pitchFamily="66" charset="0"/>
                <a:cs typeface="Cavolini" panose="03000502040302020204" pitchFamily="66" charset="0"/>
              </a:rPr>
              <a:t>(stages en prérequis ou expérience)</a:t>
            </a:r>
          </a:p>
        </p:txBody>
      </p:sp>
      <p:sp>
        <p:nvSpPr>
          <p:cNvPr id="21" name="ZoneTexte 20">
            <a:extLst>
              <a:ext uri="{FF2B5EF4-FFF2-40B4-BE49-F238E27FC236}">
                <a16:creationId xmlns:a16="http://schemas.microsoft.com/office/drawing/2014/main" id="{CC9989E4-160B-DBDD-B301-D83AB22D0022}"/>
              </a:ext>
            </a:extLst>
          </p:cNvPr>
          <p:cNvSpPr txBox="1"/>
          <p:nvPr/>
        </p:nvSpPr>
        <p:spPr>
          <a:xfrm>
            <a:off x="7296759" y="254984"/>
            <a:ext cx="2769533" cy="338554"/>
          </a:xfrm>
          <a:prstGeom prst="rect">
            <a:avLst/>
          </a:prstGeom>
          <a:noFill/>
        </p:spPr>
        <p:txBody>
          <a:bodyPr wrap="square">
            <a:spAutoFit/>
          </a:bodyPr>
          <a:lstStyle/>
          <a:p>
            <a:pPr algn="ctr"/>
            <a:r>
              <a:rPr lang="fr-FR" sz="800" b="1" dirty="0">
                <a:latin typeface="Cavolini" panose="03000502040302020204" pitchFamily="66" charset="0"/>
                <a:cs typeface="Cavolini" panose="03000502040302020204" pitchFamily="66" charset="0"/>
              </a:rPr>
              <a:t>Habilitation possible à l’issue du stage </a:t>
            </a:r>
          </a:p>
          <a:p>
            <a:pPr algn="ctr"/>
            <a:r>
              <a:rPr lang="fr-FR" sz="800" b="1" dirty="0">
                <a:latin typeface="Cavolini" panose="03000502040302020204" pitchFamily="66" charset="0"/>
                <a:cs typeface="Cavolini" panose="03000502040302020204" pitchFamily="66" charset="0"/>
              </a:rPr>
              <a:t>par l’employeur si obtention du certificat</a:t>
            </a:r>
          </a:p>
        </p:txBody>
      </p:sp>
      <p:pic>
        <p:nvPicPr>
          <p:cNvPr id="23" name="Image 22">
            <a:extLst>
              <a:ext uri="{FF2B5EF4-FFF2-40B4-BE49-F238E27FC236}">
                <a16:creationId xmlns:a16="http://schemas.microsoft.com/office/drawing/2014/main" id="{CD3F9274-DA96-E7B1-54A2-AD0E932BB25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2919" y="274707"/>
            <a:ext cx="1422791" cy="815162"/>
          </a:xfrm>
          <a:prstGeom prst="rect">
            <a:avLst/>
          </a:prstGeom>
        </p:spPr>
      </p:pic>
      <p:pic>
        <p:nvPicPr>
          <p:cNvPr id="24" name="Image 23">
            <a:extLst>
              <a:ext uri="{FF2B5EF4-FFF2-40B4-BE49-F238E27FC236}">
                <a16:creationId xmlns:a16="http://schemas.microsoft.com/office/drawing/2014/main" id="{7C9BDA7F-318E-4E0B-26FA-9D928DF8219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11473840" y="6229854"/>
            <a:ext cx="301556" cy="635421"/>
          </a:xfrm>
          <a:prstGeom prst="rect">
            <a:avLst/>
          </a:prstGeom>
        </p:spPr>
      </p:pic>
      <p:sp>
        <p:nvSpPr>
          <p:cNvPr id="25" name="ZoneTexte 24">
            <a:extLst>
              <a:ext uri="{FF2B5EF4-FFF2-40B4-BE49-F238E27FC236}">
                <a16:creationId xmlns:a16="http://schemas.microsoft.com/office/drawing/2014/main" id="{CF8DDBCC-42C2-8C4A-C357-8F39295CDE95}"/>
              </a:ext>
            </a:extLst>
          </p:cNvPr>
          <p:cNvSpPr txBox="1"/>
          <p:nvPr/>
        </p:nvSpPr>
        <p:spPr>
          <a:xfrm>
            <a:off x="701040" y="1981058"/>
            <a:ext cx="1759735" cy="738664"/>
          </a:xfrm>
          <a:prstGeom prst="rect">
            <a:avLst/>
          </a:prstGeom>
          <a:solidFill>
            <a:schemeClr val="bg2">
              <a:lumMod val="90000"/>
            </a:schemeClr>
          </a:solidFill>
          <a:ln>
            <a:noFill/>
          </a:ln>
        </p:spPr>
        <p:txBody>
          <a:bodyPr wrap="square" rtlCol="0">
            <a:spAutoFit/>
          </a:bodyPr>
          <a:lstStyle/>
          <a:p>
            <a:pPr algn="ctr"/>
            <a:r>
              <a:rPr lang="fr-FR" sz="700" b="1" dirty="0">
                <a:latin typeface="Cavolini" panose="03000502040302020204" pitchFamily="66" charset="0"/>
                <a:cs typeface="Cavolini" panose="03000502040302020204" pitchFamily="66" charset="0"/>
              </a:rPr>
              <a:t>SCN1 et CSQ en cours de validité</a:t>
            </a:r>
          </a:p>
          <a:p>
            <a:pPr algn="ctr"/>
            <a:r>
              <a:rPr lang="fr-FR" sz="700" b="1" dirty="0">
                <a:latin typeface="Cavolini" panose="03000502040302020204" pitchFamily="66" charset="0"/>
                <a:cs typeface="Cavolini" panose="03000502040302020204" pitchFamily="66" charset="0"/>
              </a:rPr>
              <a:t>ET + 3 interventions en milieu industriel sur CNPE</a:t>
            </a:r>
          </a:p>
          <a:p>
            <a:pPr algn="ctr"/>
            <a:r>
              <a:rPr lang="fr-FR" sz="700" b="1" dirty="0">
                <a:latin typeface="Cavolini" panose="03000502040302020204" pitchFamily="66" charset="0"/>
                <a:cs typeface="Cavolini" panose="03000502040302020204" pitchFamily="66" charset="0"/>
              </a:rPr>
              <a:t>Ou </a:t>
            </a:r>
          </a:p>
          <a:p>
            <a:pPr algn="ctr"/>
            <a:r>
              <a:rPr lang="fr-FR" sz="700" b="1" dirty="0">
                <a:latin typeface="Cavolini" panose="03000502040302020204" pitchFamily="66" charset="0"/>
                <a:cs typeface="Cavolini" panose="03000502040302020204" pitchFamily="66" charset="0"/>
              </a:rPr>
              <a:t>SCN2 validité dépassée de plus d’1 an</a:t>
            </a:r>
          </a:p>
        </p:txBody>
      </p:sp>
      <p:sp>
        <p:nvSpPr>
          <p:cNvPr id="26" name="ZoneTexte 25">
            <a:extLst>
              <a:ext uri="{FF2B5EF4-FFF2-40B4-BE49-F238E27FC236}">
                <a16:creationId xmlns:a16="http://schemas.microsoft.com/office/drawing/2014/main" id="{27844B7C-57EB-F5A5-23CF-48544DBAE974}"/>
              </a:ext>
            </a:extLst>
          </p:cNvPr>
          <p:cNvSpPr txBox="1"/>
          <p:nvPr/>
        </p:nvSpPr>
        <p:spPr>
          <a:xfrm>
            <a:off x="2291604" y="4201336"/>
            <a:ext cx="2083906" cy="307777"/>
          </a:xfrm>
          <a:prstGeom prst="rect">
            <a:avLst/>
          </a:prstGeom>
          <a:solidFill>
            <a:schemeClr val="bg2">
              <a:lumMod val="90000"/>
            </a:schemeClr>
          </a:solidFill>
          <a:ln>
            <a:noFill/>
          </a:ln>
        </p:spPr>
        <p:txBody>
          <a:bodyPr wrap="square" rtlCol="0">
            <a:spAutoFit/>
          </a:bodyPr>
          <a:lstStyle/>
          <a:p>
            <a:pPr algn="ctr"/>
            <a:r>
              <a:rPr lang="fr-FR" sz="700" b="1" dirty="0">
                <a:latin typeface="Cavolini" panose="03000502040302020204" pitchFamily="66" charset="0"/>
                <a:cs typeface="Cavolini" panose="03000502040302020204" pitchFamily="66" charset="0"/>
              </a:rPr>
              <a:t>SCN2 et CSQ en cours de validité ou date d’échéance &lt; 1 an</a:t>
            </a:r>
          </a:p>
        </p:txBody>
      </p:sp>
    </p:spTree>
    <p:extLst>
      <p:ext uri="{BB962C8B-B14F-4D97-AF65-F5344CB8AC3E}">
        <p14:creationId xmlns:p14="http://schemas.microsoft.com/office/powerpoint/2010/main" val="27794004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70FE61-9103-21E8-8D96-942C06B5CB4E}"/>
            </a:ext>
          </a:extLst>
        </p:cNvPr>
        <p:cNvGrpSpPr/>
        <p:nvPr/>
      </p:nvGrpSpPr>
      <p:grpSpPr>
        <a:xfrm>
          <a:off x="0" y="0"/>
          <a:ext cx="0" cy="0"/>
          <a:chOff x="0" y="0"/>
          <a:chExt cx="0" cy="0"/>
        </a:xfrm>
      </p:grpSpPr>
      <p:pic>
        <p:nvPicPr>
          <p:cNvPr id="76" name="Image 75">
            <a:extLst>
              <a:ext uri="{FF2B5EF4-FFF2-40B4-BE49-F238E27FC236}">
                <a16:creationId xmlns:a16="http://schemas.microsoft.com/office/drawing/2014/main" id="{5E9D473B-19FF-3175-2665-4C892D2510D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2919" y="274707"/>
            <a:ext cx="1422791" cy="815162"/>
          </a:xfrm>
          <a:prstGeom prst="rect">
            <a:avLst/>
          </a:prstGeom>
        </p:spPr>
      </p:pic>
      <p:sp>
        <p:nvSpPr>
          <p:cNvPr id="10" name="ZoneTexte 9">
            <a:extLst>
              <a:ext uri="{FF2B5EF4-FFF2-40B4-BE49-F238E27FC236}">
                <a16:creationId xmlns:a16="http://schemas.microsoft.com/office/drawing/2014/main" id="{5C44DE61-D6AE-04C6-4206-D9168C569CFE}"/>
              </a:ext>
            </a:extLst>
          </p:cNvPr>
          <p:cNvSpPr txBox="1"/>
          <p:nvPr/>
        </p:nvSpPr>
        <p:spPr>
          <a:xfrm>
            <a:off x="715205" y="1089869"/>
            <a:ext cx="10738616" cy="5647765"/>
          </a:xfrm>
          <a:prstGeom prst="rect">
            <a:avLst/>
          </a:prstGeom>
          <a:noFill/>
        </p:spPr>
        <p:txBody>
          <a:bodyPr wrap="square">
            <a:spAutoFit/>
          </a:bodyPr>
          <a:lstStyle/>
          <a:p>
            <a:pPr lvl="1"/>
            <a:endParaRPr lang="fr-FR" sz="1600" dirty="0">
              <a:latin typeface="Arial" panose="020B0604020202020204" pitchFamily="34" charset="0"/>
              <a:cs typeface="Arial" panose="020B0604020202020204" pitchFamily="34" charset="0"/>
            </a:endParaRPr>
          </a:p>
          <a:p>
            <a:r>
              <a:rPr lang="fr-FR" b="1" dirty="0">
                <a:solidFill>
                  <a:srgbClr val="001A70"/>
                </a:solidFill>
                <a:latin typeface="Arial" panose="020B0604020202020204" pitchFamily="34" charset="0"/>
                <a:cs typeface="Arial" panose="020B0604020202020204" pitchFamily="34" charset="0"/>
              </a:rPr>
              <a:t> Quelques rappels</a:t>
            </a:r>
          </a:p>
          <a:p>
            <a:endParaRPr lang="fr-FR" sz="1400" dirty="0">
              <a:latin typeface="Arial" panose="020B0604020202020204" pitchFamily="34" charset="0"/>
              <a:cs typeface="Arial" panose="020B0604020202020204" pitchFamily="34" charset="0"/>
            </a:endParaRPr>
          </a:p>
          <a:p>
            <a:pPr algn="just">
              <a:lnSpc>
                <a:spcPts val="1400"/>
              </a:lnSpc>
            </a:pPr>
            <a:endParaRPr lang="fr-FR" sz="1400" dirty="0">
              <a:latin typeface="Arial" panose="020B0604020202020204" pitchFamily="34" charset="0"/>
              <a:cs typeface="Arial" panose="020B0604020202020204" pitchFamily="34" charset="0"/>
            </a:endParaRPr>
          </a:p>
          <a:p>
            <a:pPr marL="285750" indent="-285750" algn="just">
              <a:lnSpc>
                <a:spcPts val="1400"/>
              </a:lnSpc>
              <a:buFont typeface="Arial" panose="020B0604020202020204" pitchFamily="34" charset="0"/>
              <a:buChar char="•"/>
            </a:pPr>
            <a:r>
              <a:rPr lang="fr-FR" sz="1600" dirty="0">
                <a:latin typeface="Arial" panose="020B0604020202020204" pitchFamily="34" charset="0"/>
                <a:ea typeface="Times New Roman" panose="02020603050405020304" pitchFamily="18" charset="0"/>
                <a:cs typeface="Arial" panose="020B0604020202020204" pitchFamily="34" charset="0"/>
              </a:rPr>
              <a:t>Tout certificat de formation dont la date de validité est échue ne permet plus à l’employeur d’habiliter son salarié sur le ou les domaine(s) concerné(s) (HN et / ou RP). </a:t>
            </a:r>
            <a:endParaRPr lang="fr-FR" sz="1600" i="1" dirty="0">
              <a:latin typeface="Arial" panose="020B0604020202020204" pitchFamily="34" charset="0"/>
              <a:ea typeface="Times New Roman" panose="02020603050405020304" pitchFamily="18" charset="0"/>
              <a:cs typeface="Arial" panose="020B0604020202020204" pitchFamily="34" charset="0"/>
            </a:endParaRPr>
          </a:p>
          <a:p>
            <a:pPr algn="just">
              <a:lnSpc>
                <a:spcPts val="1400"/>
              </a:lnSpc>
              <a:buNone/>
            </a:pPr>
            <a:r>
              <a:rPr lang="fr-FR" sz="1400" i="1" dirty="0">
                <a:latin typeface="Arial" panose="020B0604020202020204" pitchFamily="34" charset="0"/>
                <a:ea typeface="Times New Roman" panose="02020603050405020304" pitchFamily="18" charset="0"/>
                <a:cs typeface="Arial" panose="020B0604020202020204" pitchFamily="34" charset="0"/>
              </a:rPr>
              <a:t>	</a:t>
            </a:r>
            <a:r>
              <a:rPr lang="fr-FR" sz="1200" i="1" dirty="0">
                <a:latin typeface="Arial" panose="020B0604020202020204" pitchFamily="34" charset="0"/>
                <a:ea typeface="Times New Roman" panose="02020603050405020304" pitchFamily="18" charset="0"/>
                <a:cs typeface="Arial" panose="020B0604020202020204" pitchFamily="34" charset="0"/>
              </a:rPr>
              <a:t>ex : Si un salarié a suivi et réussi un stage SCN1, le certificat est valable 4 ans pour intervenir sur CNPE. Au-delà et sans 	avoir suivi et réussi 	un stage initial ou recyclage SCN1, l’intervenant ne peut plus être habilité HN1 et intervenir sur un CNPE même si son certificat de CSQ est 	encore valide.</a:t>
            </a:r>
          </a:p>
          <a:p>
            <a:pPr marL="171450" indent="-171450">
              <a:buFontTx/>
              <a:buChar char="-"/>
            </a:pPr>
            <a:endParaRPr lang="fr-FR" sz="1600" b="1" dirty="0">
              <a:latin typeface="Arial" panose="020B0604020202020204" pitchFamily="34" charset="0"/>
              <a:cs typeface="Arial" panose="020B0604020202020204" pitchFamily="34" charset="0"/>
            </a:endParaRPr>
          </a:p>
          <a:p>
            <a:endParaRPr lang="fr-FR" sz="1600" b="1" dirty="0">
              <a:latin typeface="Arial" panose="020B0604020202020204" pitchFamily="34" charset="0"/>
              <a:cs typeface="Arial" panose="020B0604020202020204" pitchFamily="34" charset="0"/>
            </a:endParaRPr>
          </a:p>
          <a:p>
            <a:pPr marL="285750" indent="-285750" fontAlgn="t">
              <a:lnSpc>
                <a:spcPts val="1500"/>
              </a:lnSpc>
              <a:spcAft>
                <a:spcPts val="600"/>
              </a:spcAft>
              <a:buFont typeface="Arial" panose="020B0604020202020204" pitchFamily="34" charset="0"/>
              <a:buChar char="•"/>
            </a:pPr>
            <a:r>
              <a:rPr lang="fr-FR" sz="1600" dirty="0">
                <a:latin typeface="Arial" panose="020B0604020202020204" pitchFamily="34" charset="0"/>
                <a:cs typeface="Arial" panose="020B0604020202020204" pitchFamily="34" charset="0"/>
              </a:rPr>
              <a:t>Pendant l'année qui suit la date d'expiration d'une formation initiale ou d'un recyclage, le salarié peut, à la      discrétion de l'employeur, être inscrit soit à un recyclage, soit à une formation initiale de niveau équivalent ou inférieur.</a:t>
            </a:r>
          </a:p>
          <a:p>
            <a:pPr lvl="1" fontAlgn="t">
              <a:lnSpc>
                <a:spcPts val="1500"/>
              </a:lnSpc>
              <a:spcAft>
                <a:spcPts val="600"/>
              </a:spcAft>
            </a:pPr>
            <a:r>
              <a:rPr lang="fr-FR" sz="1600" dirty="0">
                <a:latin typeface="Arial" panose="020B0604020202020204" pitchFamily="34" charset="0"/>
                <a:cs typeface="Arial" panose="020B0604020202020204" pitchFamily="34" charset="0"/>
              </a:rPr>
              <a:t>Passé le délai d’1 an, tout intervenant ou chargé de travaux dont les certificats SCN/CSQ sont expirés doit suivre une formation initiale.</a:t>
            </a:r>
          </a:p>
          <a:p>
            <a:pPr lvl="2" fontAlgn="t">
              <a:lnSpc>
                <a:spcPts val="1500"/>
              </a:lnSpc>
            </a:pPr>
            <a:r>
              <a:rPr lang="fr-FR" sz="1200" i="1" dirty="0">
                <a:latin typeface="Arial" panose="020B0604020202020204" pitchFamily="34" charset="0"/>
                <a:cs typeface="Arial" panose="020B0604020202020204" pitchFamily="34" charset="0"/>
              </a:rPr>
              <a:t>ex : Un intervenant présentant des certificats expirés en mars 2026 pourra être inscrit à un recyclage ou à une formation initiale jusqu'en mars 2027. À compter de mars 2027, il devra suivre une formation initiale de son niveau (SCN1 Initial et CSQ).</a:t>
            </a:r>
          </a:p>
          <a:p>
            <a:pPr marL="914400" fontAlgn="t">
              <a:lnSpc>
                <a:spcPts val="1440"/>
              </a:lnSpc>
            </a:pPr>
            <a:r>
              <a:rPr lang="fr-FR" sz="1200" i="1" dirty="0">
                <a:latin typeface="Arial" panose="020B0604020202020204" pitchFamily="34" charset="0"/>
                <a:cs typeface="Arial" panose="020B0604020202020204" pitchFamily="34" charset="0"/>
              </a:rPr>
              <a:t>ex : Un chargé de travaux présentant des certificats expirés en mars 2026 pourra être inscrit à un recyclage 	ou à une formation initiale jusqu'en mars 2027. À compter de mars 2027, il devra suivre une formation initiale correspondant à son niveau (SCN2 Initial).</a:t>
            </a:r>
          </a:p>
          <a:p>
            <a:pPr marL="914400">
              <a:lnSpc>
                <a:spcPts val="1440"/>
              </a:lnSpc>
            </a:pPr>
            <a:endParaRPr lang="fr-FR" sz="1400" dirty="0">
              <a:latin typeface="Arial" panose="020B0604020202020204" pitchFamily="34" charset="0"/>
              <a:cs typeface="Arial" panose="020B0604020202020204" pitchFamily="34" charset="0"/>
            </a:endParaRPr>
          </a:p>
          <a:p>
            <a:endParaRPr lang="fr-FR" sz="14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fr-FR" sz="1600" dirty="0">
                <a:latin typeface="Arial" panose="020B0604020202020204" pitchFamily="34" charset="0"/>
                <a:cs typeface="Arial" panose="020B0604020202020204" pitchFamily="34" charset="0"/>
              </a:rPr>
              <a:t>Pas d’ordre imposé pour la réalisation des recyclages :</a:t>
            </a:r>
          </a:p>
          <a:p>
            <a:pPr marL="895350"/>
            <a:r>
              <a:rPr lang="fr-FR" sz="1200" i="1" dirty="0">
                <a:latin typeface="Arial" panose="020B0604020202020204" pitchFamily="34" charset="0"/>
                <a:cs typeface="Arial" panose="020B0604020202020204" pitchFamily="34" charset="0"/>
              </a:rPr>
              <a:t>ex : pour le renouvellement de l’habilitation HN1 pas d’ordre imposé entre le CSQ et le SCN1</a:t>
            </a:r>
          </a:p>
          <a:p>
            <a:endParaRPr lang="fr-FR" sz="1400" dirty="0">
              <a:latin typeface="Arial" panose="020B0604020202020204" pitchFamily="34" charset="0"/>
              <a:cs typeface="Arial" panose="020B0604020202020204" pitchFamily="34" charset="0"/>
            </a:endParaRPr>
          </a:p>
          <a:p>
            <a:pPr algn="just">
              <a:lnSpc>
                <a:spcPts val="1400"/>
              </a:lnSpc>
              <a:buNone/>
            </a:pPr>
            <a:endParaRPr lang="fr-FR" sz="1100" i="1" dirty="0">
              <a:latin typeface="Arial" panose="020B0604020202020204" pitchFamily="34" charset="0"/>
              <a:ea typeface="Times New Roman" panose="02020603050405020304" pitchFamily="18" charset="0"/>
              <a:cs typeface="Arial" panose="020B0604020202020204" pitchFamily="34" charset="0"/>
            </a:endParaRPr>
          </a:p>
          <a:p>
            <a:pPr algn="just">
              <a:lnSpc>
                <a:spcPts val="1400"/>
              </a:lnSpc>
              <a:buNone/>
            </a:pPr>
            <a:endParaRPr lang="fr-FR" sz="1100" i="1" dirty="0">
              <a:latin typeface="Arial" panose="020B0604020202020204" pitchFamily="34" charset="0"/>
              <a:ea typeface="Times New Roman" panose="02020603050405020304" pitchFamily="18" charset="0"/>
              <a:cs typeface="Arial" panose="020B0604020202020204" pitchFamily="34" charset="0"/>
            </a:endParaRPr>
          </a:p>
        </p:txBody>
      </p:sp>
      <p:pic>
        <p:nvPicPr>
          <p:cNvPr id="2" name="Image 1">
            <a:extLst>
              <a:ext uri="{FF2B5EF4-FFF2-40B4-BE49-F238E27FC236}">
                <a16:creationId xmlns:a16="http://schemas.microsoft.com/office/drawing/2014/main" id="{F552F7F8-3B17-2938-A4D6-3E52C736B55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6200000">
            <a:off x="11473840" y="6229854"/>
            <a:ext cx="301556" cy="635421"/>
          </a:xfrm>
          <a:prstGeom prst="rect">
            <a:avLst/>
          </a:prstGeom>
        </p:spPr>
      </p:pic>
    </p:spTree>
    <p:extLst>
      <p:ext uri="{BB962C8B-B14F-4D97-AF65-F5344CB8AC3E}">
        <p14:creationId xmlns:p14="http://schemas.microsoft.com/office/powerpoint/2010/main" val="29463338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6" name="Tableau 45">
            <a:extLst>
              <a:ext uri="{FF2B5EF4-FFF2-40B4-BE49-F238E27FC236}">
                <a16:creationId xmlns:a16="http://schemas.microsoft.com/office/drawing/2014/main" id="{F4413ABA-1A16-3BD5-BF30-793362A32E05}"/>
              </a:ext>
            </a:extLst>
          </p:cNvPr>
          <p:cNvGraphicFramePr>
            <a:graphicFrameLocks noGrp="1"/>
          </p:cNvGraphicFramePr>
          <p:nvPr>
            <p:extLst>
              <p:ext uri="{D42A27DB-BD31-4B8C-83A1-F6EECF244321}">
                <p14:modId xmlns:p14="http://schemas.microsoft.com/office/powerpoint/2010/main" val="3850930799"/>
              </p:ext>
            </p:extLst>
          </p:nvPr>
        </p:nvGraphicFramePr>
        <p:xfrm>
          <a:off x="666762" y="885154"/>
          <a:ext cx="5058177" cy="3261360"/>
        </p:xfrm>
        <a:graphic>
          <a:graphicData uri="http://schemas.openxmlformats.org/drawingml/2006/table">
            <a:tbl>
              <a:tblPr firstRow="1" bandRow="1">
                <a:tableStyleId>{00A15C55-8517-42AA-B614-E9B94910E393}</a:tableStyleId>
              </a:tblPr>
              <a:tblGrid>
                <a:gridCol w="5058177">
                  <a:extLst>
                    <a:ext uri="{9D8B030D-6E8A-4147-A177-3AD203B41FA5}">
                      <a16:colId xmlns:a16="http://schemas.microsoft.com/office/drawing/2014/main" val="607842771"/>
                    </a:ext>
                  </a:extLst>
                </a:gridCol>
              </a:tblGrid>
              <a:tr h="458797">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600" b="1" dirty="0">
                          <a:solidFill>
                            <a:schemeClr val="tx1"/>
                          </a:solidFill>
                        </a:rPr>
                        <a:t>Parcours obligatoire </a:t>
                      </a:r>
                      <a:r>
                        <a:rPr lang="fr-FR" sz="2000" b="1" dirty="0">
                          <a:solidFill>
                            <a:schemeClr val="accent2"/>
                          </a:solidFill>
                        </a:rPr>
                        <a:t>Niveau 2 Chargé de travaux </a:t>
                      </a:r>
                      <a:r>
                        <a:rPr lang="fr-FR" sz="2000" b="1" dirty="0">
                          <a:solidFill>
                            <a:schemeClr val="tx1"/>
                          </a:solidFill>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lang="fr-FR" sz="1600" b="1" dirty="0">
                          <a:solidFill>
                            <a:schemeClr val="tx1"/>
                          </a:solidFill>
                        </a:rPr>
                        <a:t>en zone industrielle</a:t>
                      </a:r>
                    </a:p>
                  </a:txBody>
                  <a:tcPr>
                    <a:solidFill>
                      <a:schemeClr val="accent1">
                        <a:lumMod val="20000"/>
                        <a:lumOff val="80000"/>
                      </a:schemeClr>
                    </a:solidFill>
                  </a:tcPr>
                </a:tc>
                <a:extLst>
                  <a:ext uri="{0D108BD9-81ED-4DB2-BD59-A6C34878D82A}">
                    <a16:rowId xmlns:a16="http://schemas.microsoft.com/office/drawing/2014/main" val="2283719063"/>
                  </a:ext>
                </a:extLst>
              </a:tr>
              <a:tr h="240322">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600" b="1" dirty="0">
                          <a:solidFill>
                            <a:schemeClr val="tx1"/>
                          </a:solidFill>
                        </a:rPr>
                        <a:t>Recyclage (4 ans)</a:t>
                      </a:r>
                    </a:p>
                  </a:txBody>
                  <a:tcPr>
                    <a:solidFill>
                      <a:schemeClr val="accent1">
                        <a:lumMod val="20000"/>
                        <a:lumOff val="80000"/>
                      </a:schemeClr>
                    </a:solidFill>
                  </a:tcPr>
                </a:tc>
                <a:extLst>
                  <a:ext uri="{0D108BD9-81ED-4DB2-BD59-A6C34878D82A}">
                    <a16:rowId xmlns:a16="http://schemas.microsoft.com/office/drawing/2014/main" val="1462865566"/>
                  </a:ext>
                </a:extLst>
              </a:tr>
              <a:tr h="2228443">
                <a:tc>
                  <a:txBody>
                    <a:bodyPr/>
                    <a:lstStyle/>
                    <a:p>
                      <a:endParaRPr lang="fr-FR" dirty="0"/>
                    </a:p>
                    <a:p>
                      <a:endParaRPr lang="fr-FR" dirty="0"/>
                    </a:p>
                    <a:p>
                      <a:endParaRPr lang="fr-FR" dirty="0"/>
                    </a:p>
                    <a:p>
                      <a:endParaRPr lang="fr-FR" dirty="0"/>
                    </a:p>
                    <a:p>
                      <a:endParaRPr lang="fr-FR" dirty="0"/>
                    </a:p>
                    <a:p>
                      <a:endParaRPr lang="fr-FR" dirty="0"/>
                    </a:p>
                    <a:p>
                      <a:endParaRPr lang="fr-FR" dirty="0"/>
                    </a:p>
                    <a:p>
                      <a:endParaRPr lang="fr-FR" dirty="0"/>
                    </a:p>
                  </a:txBody>
                  <a:tcPr>
                    <a:solidFill>
                      <a:schemeClr val="accent4">
                        <a:lumMod val="20000"/>
                        <a:lumOff val="80000"/>
                      </a:schemeClr>
                    </a:solidFill>
                  </a:tcPr>
                </a:tc>
                <a:extLst>
                  <a:ext uri="{0D108BD9-81ED-4DB2-BD59-A6C34878D82A}">
                    <a16:rowId xmlns:a16="http://schemas.microsoft.com/office/drawing/2014/main" val="330379739"/>
                  </a:ext>
                </a:extLst>
              </a:tr>
            </a:tbl>
          </a:graphicData>
        </a:graphic>
      </p:graphicFrame>
      <p:sp>
        <p:nvSpPr>
          <p:cNvPr id="3" name="ZoneTexte 2">
            <a:extLst>
              <a:ext uri="{FF2B5EF4-FFF2-40B4-BE49-F238E27FC236}">
                <a16:creationId xmlns:a16="http://schemas.microsoft.com/office/drawing/2014/main" id="{8C00C13D-4B50-517A-A108-95BB2B896C43}"/>
              </a:ext>
            </a:extLst>
          </p:cNvPr>
          <p:cNvSpPr txBox="1"/>
          <p:nvPr/>
        </p:nvSpPr>
        <p:spPr>
          <a:xfrm>
            <a:off x="5649935" y="1774876"/>
            <a:ext cx="6094476" cy="1815882"/>
          </a:xfrm>
          <a:prstGeom prst="rect">
            <a:avLst/>
          </a:prstGeom>
          <a:noFill/>
        </p:spPr>
        <p:txBody>
          <a:bodyPr wrap="square">
            <a:spAutoFit/>
          </a:bodyPr>
          <a:lstStyle/>
          <a:p>
            <a:pPr marL="171450" indent="-171450">
              <a:buFont typeface="Wingdings" panose="05000000000000000000" pitchFamily="2" charset="2"/>
              <a:buChar char="§"/>
            </a:pPr>
            <a:r>
              <a:rPr lang="fr-FR" sz="1600" dirty="0"/>
              <a:t>Le recyclage chargé de travaux métier se réalise sur des activités techniques spécialisées de l’entreprise et à sa demande</a:t>
            </a:r>
          </a:p>
          <a:p>
            <a:pPr marL="628650" lvl="1" indent="-171450">
              <a:buFont typeface="Wingdings" panose="05000000000000000000" pitchFamily="2" charset="2"/>
              <a:buChar char="§"/>
            </a:pPr>
            <a:r>
              <a:rPr lang="fr-FR" sz="1600" dirty="0"/>
              <a:t>C’est une nouvelle offre, limitée au niveau 2, sur les domaines SCN et CSQ et sur certains segments </a:t>
            </a:r>
            <a:r>
              <a:rPr lang="fr-FR" sz="1400" dirty="0"/>
              <a:t>ROB-ELEC-PMC-DMR-CUVE</a:t>
            </a:r>
          </a:p>
          <a:p>
            <a:pPr marL="628650" lvl="1" indent="-171450">
              <a:buFont typeface="Wingdings" panose="05000000000000000000" pitchFamily="2" charset="2"/>
              <a:buChar char="§"/>
            </a:pPr>
            <a:r>
              <a:rPr lang="fr-FR" sz="1600" dirty="0"/>
              <a:t>Cette offre ne peut être engagée que sur la base d’un dossier de candidature validé auprès de l’UFPI </a:t>
            </a:r>
            <a:endParaRPr lang="fr-FR" sz="1600" dirty="0">
              <a:latin typeface="Arial" panose="020B0604020202020204" pitchFamily="34" charset="0"/>
              <a:cs typeface="Times New Roman" panose="02020603050405020304" pitchFamily="18" charset="0"/>
            </a:endParaRPr>
          </a:p>
          <a:p>
            <a:pPr lvl="1"/>
            <a:r>
              <a:rPr lang="fr-FR" sz="1600" dirty="0">
                <a:latin typeface="Arial" panose="020B0604020202020204" pitchFamily="34" charset="0"/>
                <a:cs typeface="Times New Roman" panose="02020603050405020304" pitchFamily="18" charset="0"/>
              </a:rPr>
              <a:t> </a:t>
            </a:r>
            <a:r>
              <a:rPr lang="fr-FR" sz="1600" dirty="0">
                <a:latin typeface="Arial" panose="020B0604020202020204" pitchFamily="34" charset="0"/>
                <a:cs typeface="Arial" panose="020B0604020202020204" pitchFamily="34" charset="0"/>
              </a:rPr>
              <a:t>@</a:t>
            </a:r>
            <a:r>
              <a:rPr lang="fr-FR" sz="1600" dirty="0">
                <a:effectLst/>
                <a:latin typeface="Arial" panose="020B0604020202020204" pitchFamily="34" charset="0"/>
                <a:ea typeface="Times New Roman" panose="02020603050405020304" pitchFamily="18" charset="0"/>
                <a:cs typeface="Arial" panose="020B0604020202020204" pitchFamily="34" charset="0"/>
              </a:rPr>
              <a:t> </a:t>
            </a:r>
            <a:r>
              <a:rPr lang="fr-FR" sz="1600" dirty="0">
                <a:effectLst/>
                <a:latin typeface="Arial" panose="020B0604020202020204" pitchFamily="34" charset="0"/>
                <a:ea typeface="Times New Roman" panose="02020603050405020304" pitchFamily="18" charset="0"/>
                <a:cs typeface="Arial" panose="020B0604020202020204" pitchFamily="34" charset="0"/>
                <a:hlinkClick r:id="rId2"/>
              </a:rPr>
              <a:t>dpi-daip-ufpi-cin-surveillance@edf.fr</a:t>
            </a:r>
            <a:endParaRPr lang="fr-FR" sz="1600" dirty="0">
              <a:effectLst/>
              <a:latin typeface="Arial" panose="020B0604020202020204" pitchFamily="34" charset="0"/>
              <a:ea typeface="Times New Roman" panose="02020603050405020304" pitchFamily="18" charset="0"/>
              <a:cs typeface="Arial" panose="020B0604020202020204" pitchFamily="34" charset="0"/>
            </a:endParaRPr>
          </a:p>
        </p:txBody>
      </p:sp>
      <p:sp>
        <p:nvSpPr>
          <p:cNvPr id="4" name="ZoneTexte 3">
            <a:extLst>
              <a:ext uri="{FF2B5EF4-FFF2-40B4-BE49-F238E27FC236}">
                <a16:creationId xmlns:a16="http://schemas.microsoft.com/office/drawing/2014/main" id="{28F3916B-3DC8-4481-3CCA-20A128B08427}"/>
              </a:ext>
            </a:extLst>
          </p:cNvPr>
          <p:cNvSpPr txBox="1"/>
          <p:nvPr/>
        </p:nvSpPr>
        <p:spPr>
          <a:xfrm>
            <a:off x="1778818" y="2868934"/>
            <a:ext cx="2531518" cy="954107"/>
          </a:xfrm>
          <a:prstGeom prst="rect">
            <a:avLst/>
          </a:prstGeom>
          <a:solidFill>
            <a:srgbClr val="001A70"/>
          </a:solidFill>
          <a:ln>
            <a:solidFill>
              <a:srgbClr val="001A70"/>
            </a:solidFill>
          </a:ln>
        </p:spPr>
        <p:txBody>
          <a:bodyPr wrap="square" rtlCol="0">
            <a:spAutoFit/>
          </a:bodyPr>
          <a:lstStyle/>
          <a:p>
            <a:pPr algn="ctr"/>
            <a:r>
              <a:rPr lang="fr-FR" sz="1200" b="1" dirty="0">
                <a:solidFill>
                  <a:schemeClr val="bg1"/>
                </a:solidFill>
              </a:rPr>
              <a:t>Recyclage  chargé de travaux métier spécialisé sur des activités de l’entreprise</a:t>
            </a:r>
          </a:p>
          <a:p>
            <a:pPr algn="ctr"/>
            <a:endParaRPr lang="fr-FR" sz="800" b="1" dirty="0">
              <a:solidFill>
                <a:schemeClr val="bg1"/>
              </a:solidFill>
            </a:endParaRPr>
          </a:p>
          <a:p>
            <a:pPr algn="ctr"/>
            <a:r>
              <a:rPr lang="fr-FR" sz="1200" b="1" dirty="0">
                <a:solidFill>
                  <a:schemeClr val="bg1"/>
                </a:solidFill>
              </a:rPr>
              <a:t>R SCN2CSQ – 3 j</a:t>
            </a:r>
          </a:p>
        </p:txBody>
      </p:sp>
      <p:sp>
        <p:nvSpPr>
          <p:cNvPr id="6" name="ZoneTexte 5">
            <a:extLst>
              <a:ext uri="{FF2B5EF4-FFF2-40B4-BE49-F238E27FC236}">
                <a16:creationId xmlns:a16="http://schemas.microsoft.com/office/drawing/2014/main" id="{7FD4471D-0D10-6EFB-5C8A-B347752713A4}"/>
              </a:ext>
            </a:extLst>
          </p:cNvPr>
          <p:cNvSpPr txBox="1"/>
          <p:nvPr/>
        </p:nvSpPr>
        <p:spPr>
          <a:xfrm>
            <a:off x="2002624" y="2511182"/>
            <a:ext cx="2083906" cy="307777"/>
          </a:xfrm>
          <a:prstGeom prst="rect">
            <a:avLst/>
          </a:prstGeom>
          <a:solidFill>
            <a:schemeClr val="bg2">
              <a:lumMod val="90000"/>
            </a:schemeClr>
          </a:solidFill>
          <a:ln>
            <a:noFill/>
          </a:ln>
        </p:spPr>
        <p:txBody>
          <a:bodyPr wrap="square" rtlCol="0">
            <a:spAutoFit/>
          </a:bodyPr>
          <a:lstStyle/>
          <a:p>
            <a:pPr algn="ctr"/>
            <a:r>
              <a:rPr lang="fr-FR" sz="700" b="1" dirty="0">
                <a:latin typeface="Cavolini" panose="03000502040302020204" pitchFamily="66" charset="0"/>
                <a:cs typeface="Cavolini" panose="03000502040302020204" pitchFamily="66" charset="0"/>
              </a:rPr>
              <a:t>Inscription à faire à la 1</a:t>
            </a:r>
            <a:r>
              <a:rPr lang="fr-FR" sz="700" b="1" baseline="30000" dirty="0">
                <a:latin typeface="Cavolini" panose="03000502040302020204" pitchFamily="66" charset="0"/>
                <a:cs typeface="Cavolini" panose="03000502040302020204" pitchFamily="66" charset="0"/>
              </a:rPr>
              <a:t>ère</a:t>
            </a:r>
            <a:r>
              <a:rPr lang="fr-FR" sz="700" b="1" dirty="0">
                <a:latin typeface="Cavolini" panose="03000502040302020204" pitchFamily="66" charset="0"/>
                <a:cs typeface="Cavolini" panose="03000502040302020204" pitchFamily="66" charset="0"/>
              </a:rPr>
              <a:t> date échue </a:t>
            </a:r>
          </a:p>
          <a:p>
            <a:pPr algn="ctr"/>
            <a:r>
              <a:rPr lang="fr-FR" sz="700" b="1" dirty="0">
                <a:latin typeface="Cavolini" panose="03000502040302020204" pitchFamily="66" charset="0"/>
                <a:cs typeface="Cavolini" panose="03000502040302020204" pitchFamily="66" charset="0"/>
              </a:rPr>
              <a:t>&lt; à 1 an du CSQ ou du SCN2</a:t>
            </a:r>
          </a:p>
        </p:txBody>
      </p:sp>
      <p:graphicFrame>
        <p:nvGraphicFramePr>
          <p:cNvPr id="33" name="Tableau 3">
            <a:extLst>
              <a:ext uri="{FF2B5EF4-FFF2-40B4-BE49-F238E27FC236}">
                <a16:creationId xmlns:a16="http://schemas.microsoft.com/office/drawing/2014/main" id="{BF4A9EC7-D9D4-3868-E096-E0BC9BE63566}"/>
              </a:ext>
            </a:extLst>
          </p:cNvPr>
          <p:cNvGraphicFramePr>
            <a:graphicFrameLocks noGrp="1"/>
          </p:cNvGraphicFramePr>
          <p:nvPr>
            <p:extLst>
              <p:ext uri="{D42A27DB-BD31-4B8C-83A1-F6EECF244321}">
                <p14:modId xmlns:p14="http://schemas.microsoft.com/office/powerpoint/2010/main" val="3379063739"/>
              </p:ext>
            </p:extLst>
          </p:nvPr>
        </p:nvGraphicFramePr>
        <p:xfrm>
          <a:off x="666763" y="4336856"/>
          <a:ext cx="11073676" cy="1932626"/>
        </p:xfrm>
        <a:graphic>
          <a:graphicData uri="http://schemas.openxmlformats.org/drawingml/2006/table">
            <a:tbl>
              <a:tblPr firstRow="1" bandRow="1">
                <a:tableStyleId>{00A15C55-8517-42AA-B614-E9B94910E393}</a:tableStyleId>
              </a:tblPr>
              <a:tblGrid>
                <a:gridCol w="3787023">
                  <a:extLst>
                    <a:ext uri="{9D8B030D-6E8A-4147-A177-3AD203B41FA5}">
                      <a16:colId xmlns:a16="http://schemas.microsoft.com/office/drawing/2014/main" val="3470324235"/>
                    </a:ext>
                  </a:extLst>
                </a:gridCol>
                <a:gridCol w="3691226">
                  <a:extLst>
                    <a:ext uri="{9D8B030D-6E8A-4147-A177-3AD203B41FA5}">
                      <a16:colId xmlns:a16="http://schemas.microsoft.com/office/drawing/2014/main" val="449933612"/>
                    </a:ext>
                  </a:extLst>
                </a:gridCol>
                <a:gridCol w="3595427">
                  <a:extLst>
                    <a:ext uri="{9D8B030D-6E8A-4147-A177-3AD203B41FA5}">
                      <a16:colId xmlns:a16="http://schemas.microsoft.com/office/drawing/2014/main" val="3651781272"/>
                    </a:ext>
                  </a:extLst>
                </a:gridCol>
              </a:tblGrid>
              <a:tr h="621986">
                <a:tc>
                  <a:txBody>
                    <a:bodyPr/>
                    <a:lstStyle/>
                    <a:p>
                      <a:pPr marL="0" marR="0" lvl="0" indent="0" algn="ctr" defTabSz="914400" rtl="0" eaLnBrk="1" fontAlgn="auto" latinLnBrk="0" hangingPunct="1">
                        <a:lnSpc>
                          <a:spcPct val="100000"/>
                        </a:lnSpc>
                        <a:spcBef>
                          <a:spcPts val="600"/>
                        </a:spcBef>
                        <a:spcAft>
                          <a:spcPts val="0"/>
                        </a:spcAft>
                        <a:buClrTx/>
                        <a:buSzTx/>
                        <a:buFontTx/>
                        <a:buNone/>
                        <a:tabLst/>
                        <a:defRPr/>
                      </a:pPr>
                      <a:r>
                        <a:rPr lang="fr-FR" sz="1600" b="1" dirty="0">
                          <a:solidFill>
                            <a:schemeClr val="tx1"/>
                          </a:solidFill>
                        </a:rPr>
                        <a:t>Parcours encadrant</a:t>
                      </a:r>
                    </a:p>
                  </a:txBody>
                  <a:tcPr>
                    <a:solidFill>
                      <a:schemeClr val="accent1">
                        <a:lumMod val="20000"/>
                        <a:lumOff val="80000"/>
                      </a:schemeClr>
                    </a:solidFill>
                  </a:tcPr>
                </a:tc>
                <a:tc gridSpan="2">
                  <a:txBody>
                    <a:bodyPr/>
                    <a:lstStyle/>
                    <a:p>
                      <a:pPr marL="0" marR="0" lvl="0" indent="0" algn="ctr" defTabSz="914400" rtl="0" eaLnBrk="1" fontAlgn="auto" latinLnBrk="0" hangingPunct="1">
                        <a:lnSpc>
                          <a:spcPct val="100000"/>
                        </a:lnSpc>
                        <a:spcBef>
                          <a:spcPts val="600"/>
                        </a:spcBef>
                        <a:spcAft>
                          <a:spcPts val="0"/>
                        </a:spcAft>
                        <a:buClrTx/>
                        <a:buSzTx/>
                        <a:buFontTx/>
                        <a:buNone/>
                        <a:tabLst/>
                        <a:defRPr/>
                      </a:pPr>
                      <a:r>
                        <a:rPr lang="fr-FR" sz="1600" b="1" dirty="0">
                          <a:solidFill>
                            <a:schemeClr val="tx1"/>
                          </a:solidFill>
                        </a:rPr>
                        <a:t>Parcours spécifique</a:t>
                      </a:r>
                    </a:p>
                  </a:txBody>
                  <a:tcPr>
                    <a:solidFill>
                      <a:schemeClr val="accent1">
                        <a:lumMod val="20000"/>
                        <a:lumOff val="80000"/>
                      </a:schemeClr>
                    </a:solidFill>
                  </a:tcPr>
                </a:tc>
                <a:tc hMerge="1">
                  <a:txBody>
                    <a:bodyPr/>
                    <a:lstStyle/>
                    <a:p>
                      <a:pPr marL="0" marR="0" lvl="0" indent="0" algn="ctr" defTabSz="914400" rtl="0" eaLnBrk="1" fontAlgn="auto" latinLnBrk="0" hangingPunct="1">
                        <a:lnSpc>
                          <a:spcPct val="100000"/>
                        </a:lnSpc>
                        <a:spcBef>
                          <a:spcPts val="600"/>
                        </a:spcBef>
                        <a:spcAft>
                          <a:spcPts val="0"/>
                        </a:spcAft>
                        <a:buClrTx/>
                        <a:buSzTx/>
                        <a:buFontTx/>
                        <a:buNone/>
                        <a:tabLst/>
                        <a:defRPr/>
                      </a:pPr>
                      <a:endParaRPr lang="fr-FR" sz="1600" b="1" dirty="0">
                        <a:solidFill>
                          <a:schemeClr val="tx1"/>
                        </a:solidFill>
                      </a:endParaRPr>
                    </a:p>
                  </a:txBody>
                  <a:tcPr>
                    <a:solidFill>
                      <a:schemeClr val="accent1">
                        <a:lumMod val="20000"/>
                        <a:lumOff val="80000"/>
                      </a:schemeClr>
                    </a:solidFill>
                  </a:tcPr>
                </a:tc>
                <a:extLst>
                  <a:ext uri="{0D108BD9-81ED-4DB2-BD59-A6C34878D82A}">
                    <a16:rowId xmlns:a16="http://schemas.microsoft.com/office/drawing/2014/main" val="2510626394"/>
                  </a:ext>
                </a:extLst>
              </a:tr>
              <a:tr h="1033895">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fr-FR" sz="1600" b="1" dirty="0">
                        <a:solidFill>
                          <a:schemeClr val="tx1"/>
                        </a:solidFil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fr-FR" sz="1600" b="1" dirty="0">
                        <a:solidFill>
                          <a:schemeClr val="tx1"/>
                        </a:solidFil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fr-FR" sz="1600" b="1" dirty="0">
                        <a:solidFill>
                          <a:schemeClr val="tx1"/>
                        </a:solidFil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fr-FR" sz="1600" b="1" dirty="0">
                        <a:solidFill>
                          <a:schemeClr val="tx1"/>
                        </a:solidFil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fr-FR" sz="1600" b="1" dirty="0">
                        <a:solidFill>
                          <a:schemeClr val="tx1"/>
                        </a:solidFill>
                      </a:endParaRPr>
                    </a:p>
                  </a:txBody>
                  <a:tcPr>
                    <a:solidFill>
                      <a:schemeClr val="accent4">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fr-FR" sz="1600" b="1" dirty="0">
                        <a:solidFill>
                          <a:schemeClr val="tx1"/>
                        </a:solidFill>
                      </a:endParaRPr>
                    </a:p>
                  </a:txBody>
                  <a:tcPr>
                    <a:solidFill>
                      <a:schemeClr val="accent4">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fr-FR" sz="1600" b="1" dirty="0">
                        <a:solidFill>
                          <a:schemeClr val="tx1"/>
                        </a:solidFill>
                      </a:endParaRPr>
                    </a:p>
                  </a:txBody>
                  <a:tcPr>
                    <a:solidFill>
                      <a:schemeClr val="accent4">
                        <a:lumMod val="20000"/>
                        <a:lumOff val="80000"/>
                      </a:schemeClr>
                    </a:solidFill>
                  </a:tcPr>
                </a:tc>
                <a:extLst>
                  <a:ext uri="{0D108BD9-81ED-4DB2-BD59-A6C34878D82A}">
                    <a16:rowId xmlns:a16="http://schemas.microsoft.com/office/drawing/2014/main" val="88769352"/>
                  </a:ext>
                </a:extLst>
              </a:tr>
            </a:tbl>
          </a:graphicData>
        </a:graphic>
      </p:graphicFrame>
      <p:sp>
        <p:nvSpPr>
          <p:cNvPr id="34" name="ZoneTexte 33">
            <a:extLst>
              <a:ext uri="{FF2B5EF4-FFF2-40B4-BE49-F238E27FC236}">
                <a16:creationId xmlns:a16="http://schemas.microsoft.com/office/drawing/2014/main" id="{2065729F-6FBE-04BB-38B0-C6BF40F35BF8}"/>
              </a:ext>
            </a:extLst>
          </p:cNvPr>
          <p:cNvSpPr txBox="1"/>
          <p:nvPr/>
        </p:nvSpPr>
        <p:spPr>
          <a:xfrm>
            <a:off x="1107389" y="5281244"/>
            <a:ext cx="2363993" cy="646331"/>
          </a:xfrm>
          <a:prstGeom prst="rect">
            <a:avLst/>
          </a:prstGeom>
          <a:solidFill>
            <a:srgbClr val="001A70"/>
          </a:solidFill>
          <a:ln>
            <a:solidFill>
              <a:srgbClr val="001A70"/>
            </a:solidFill>
          </a:ln>
        </p:spPr>
        <p:txBody>
          <a:bodyPr wrap="square" lIns="91440" tIns="45720" rIns="91440" bIns="45720" rtlCol="0" anchor="t">
            <a:spAutoFit/>
          </a:bodyPr>
          <a:lstStyle/>
          <a:p>
            <a:pPr algn="ctr"/>
            <a:r>
              <a:rPr lang="fr-FR" sz="1200" b="1" dirty="0">
                <a:solidFill>
                  <a:schemeClr val="bg1"/>
                </a:solidFill>
                <a:ea typeface="Calibri"/>
                <a:cs typeface="Calibri"/>
              </a:rPr>
              <a:t>AK encadrant</a:t>
            </a:r>
          </a:p>
          <a:p>
            <a:pPr algn="ctr"/>
            <a:endParaRPr lang="fr-FR" sz="1200" b="1" dirty="0">
              <a:solidFill>
                <a:schemeClr val="bg1"/>
              </a:solidFill>
            </a:endParaRPr>
          </a:p>
          <a:p>
            <a:pPr algn="ctr"/>
            <a:r>
              <a:rPr lang="fr-FR" sz="1200" b="1" dirty="0">
                <a:solidFill>
                  <a:schemeClr val="bg1"/>
                </a:solidFill>
              </a:rPr>
              <a:t>1j </a:t>
            </a:r>
            <a:r>
              <a:rPr lang="fr-FR" sz="1000" b="1" dirty="0">
                <a:solidFill>
                  <a:schemeClr val="bg1"/>
                </a:solidFill>
              </a:rPr>
              <a:t>présentiel</a:t>
            </a:r>
            <a:r>
              <a:rPr lang="fr-FR" sz="1200" b="1" dirty="0">
                <a:solidFill>
                  <a:schemeClr val="bg1"/>
                </a:solidFill>
              </a:rPr>
              <a:t> + 2j </a:t>
            </a:r>
            <a:r>
              <a:rPr lang="fr-FR" sz="1000" b="1" dirty="0">
                <a:solidFill>
                  <a:schemeClr val="bg1"/>
                </a:solidFill>
              </a:rPr>
              <a:t>distanciel</a:t>
            </a:r>
            <a:endParaRPr lang="fr-FR" sz="1000" b="1" dirty="0">
              <a:solidFill>
                <a:schemeClr val="bg1"/>
              </a:solidFill>
              <a:ea typeface="Calibri"/>
              <a:cs typeface="Calibri"/>
            </a:endParaRPr>
          </a:p>
        </p:txBody>
      </p:sp>
      <p:sp>
        <p:nvSpPr>
          <p:cNvPr id="35" name="ZoneTexte 34">
            <a:extLst>
              <a:ext uri="{FF2B5EF4-FFF2-40B4-BE49-F238E27FC236}">
                <a16:creationId xmlns:a16="http://schemas.microsoft.com/office/drawing/2014/main" id="{35BCFD07-D7F0-D33B-CE1F-CD8E9B339980}"/>
              </a:ext>
            </a:extLst>
          </p:cNvPr>
          <p:cNvSpPr txBox="1"/>
          <p:nvPr/>
        </p:nvSpPr>
        <p:spPr>
          <a:xfrm>
            <a:off x="2898958" y="5917172"/>
            <a:ext cx="1179947" cy="369332"/>
          </a:xfrm>
          <a:prstGeom prst="rect">
            <a:avLst/>
          </a:prstGeom>
          <a:noFill/>
        </p:spPr>
        <p:txBody>
          <a:bodyPr wrap="square" rtlCol="0">
            <a:spAutoFit/>
          </a:bodyPr>
          <a:lstStyle/>
          <a:p>
            <a:pPr algn="ctr"/>
            <a:r>
              <a:rPr lang="fr-FR" sz="900" dirty="0">
                <a:solidFill>
                  <a:srgbClr val="001A70"/>
                </a:solidFill>
                <a:latin typeface="Arial" panose="020B0604020202020204" pitchFamily="34" charset="0"/>
                <a:cs typeface="Arial" panose="020B0604020202020204" pitchFamily="34" charset="0"/>
              </a:rPr>
              <a:t>Encadrant en « milieu nucléaire »</a:t>
            </a:r>
            <a:endParaRPr lang="fr-FR" sz="1000" dirty="0">
              <a:solidFill>
                <a:srgbClr val="001A70"/>
              </a:solidFill>
            </a:endParaRPr>
          </a:p>
        </p:txBody>
      </p:sp>
      <p:sp>
        <p:nvSpPr>
          <p:cNvPr id="36" name="ZoneTexte 30">
            <a:extLst>
              <a:ext uri="{FF2B5EF4-FFF2-40B4-BE49-F238E27FC236}">
                <a16:creationId xmlns:a16="http://schemas.microsoft.com/office/drawing/2014/main" id="{F1384164-55A0-C80F-1C84-779B87FF2C36}"/>
              </a:ext>
            </a:extLst>
          </p:cNvPr>
          <p:cNvSpPr txBox="1">
            <a:spLocks noChangeArrowheads="1"/>
          </p:cNvSpPr>
          <p:nvPr/>
        </p:nvSpPr>
        <p:spPr bwMode="auto">
          <a:xfrm flipH="1">
            <a:off x="4654060" y="5845885"/>
            <a:ext cx="1992733" cy="369332"/>
          </a:xfrm>
          <a:prstGeom prst="rect">
            <a:avLst/>
          </a:prstGeom>
          <a:noFill/>
          <a:ln w="9525">
            <a:noFill/>
            <a:miter lim="800000"/>
            <a:headEnd/>
            <a:tailEnd/>
          </a:ln>
        </p:spPr>
        <p:txBody>
          <a:bodyPr wrap="square">
            <a:spAutoFit/>
          </a:bodyPr>
          <a:lstStyle/>
          <a:p>
            <a:pPr algn="ctr"/>
            <a:r>
              <a:rPr lang="fr-FR" sz="900" dirty="0">
                <a:solidFill>
                  <a:srgbClr val="1F497D"/>
                </a:solidFill>
                <a:latin typeface="Arial" pitchFamily="34" charset="0"/>
              </a:rPr>
              <a:t>Salariés justifiant d’une formation et d’une expérience préalable en RP</a:t>
            </a:r>
          </a:p>
        </p:txBody>
      </p:sp>
      <p:sp>
        <p:nvSpPr>
          <p:cNvPr id="37" name="ZoneTexte 36">
            <a:extLst>
              <a:ext uri="{FF2B5EF4-FFF2-40B4-BE49-F238E27FC236}">
                <a16:creationId xmlns:a16="http://schemas.microsoft.com/office/drawing/2014/main" id="{CE8526C6-52EE-8941-0EE3-70C0D240EB3B}"/>
              </a:ext>
            </a:extLst>
          </p:cNvPr>
          <p:cNvSpPr txBox="1"/>
          <p:nvPr/>
        </p:nvSpPr>
        <p:spPr>
          <a:xfrm>
            <a:off x="4631458" y="5215075"/>
            <a:ext cx="1464542" cy="523220"/>
          </a:xfrm>
          <a:prstGeom prst="rect">
            <a:avLst/>
          </a:prstGeom>
          <a:solidFill>
            <a:schemeClr val="bg2">
              <a:lumMod val="90000"/>
            </a:schemeClr>
          </a:solidFill>
          <a:ln>
            <a:noFill/>
          </a:ln>
        </p:spPr>
        <p:txBody>
          <a:bodyPr wrap="square" rtlCol="0">
            <a:spAutoFit/>
          </a:bodyPr>
          <a:lstStyle/>
          <a:p>
            <a:pPr algn="ctr"/>
            <a:r>
              <a:rPr lang="fr-FR" sz="700" b="1" dirty="0">
                <a:ln w="0"/>
                <a:latin typeface="Cavolini" panose="03000502040302020204" pitchFamily="66" charset="0"/>
                <a:cs typeface="Cavolini" panose="03000502040302020204" pitchFamily="66" charset="0"/>
              </a:rPr>
              <a:t>RP1 (autre que option RN), SCN1 ou SCN2 cours de validité et CSQ en cours de validité</a:t>
            </a:r>
          </a:p>
        </p:txBody>
      </p:sp>
      <p:sp>
        <p:nvSpPr>
          <p:cNvPr id="38" name="ZoneTexte 37">
            <a:extLst>
              <a:ext uri="{FF2B5EF4-FFF2-40B4-BE49-F238E27FC236}">
                <a16:creationId xmlns:a16="http://schemas.microsoft.com/office/drawing/2014/main" id="{CDEB7847-763B-B1ED-6C59-EBBAD5AAF819}"/>
              </a:ext>
            </a:extLst>
          </p:cNvPr>
          <p:cNvSpPr txBox="1"/>
          <p:nvPr/>
        </p:nvSpPr>
        <p:spPr>
          <a:xfrm>
            <a:off x="6203601" y="5207381"/>
            <a:ext cx="1605540" cy="538609"/>
          </a:xfrm>
          <a:prstGeom prst="rect">
            <a:avLst/>
          </a:prstGeom>
          <a:solidFill>
            <a:srgbClr val="001A70"/>
          </a:solidFill>
          <a:ln>
            <a:solidFill>
              <a:srgbClr val="001A70"/>
            </a:solidFill>
          </a:ln>
        </p:spPr>
        <p:txBody>
          <a:bodyPr wrap="square" rtlCol="0">
            <a:spAutoFit/>
          </a:bodyPr>
          <a:lstStyle/>
          <a:p>
            <a:pPr algn="ctr"/>
            <a:r>
              <a:rPr lang="fr-FR" sz="1200" b="1" dirty="0">
                <a:solidFill>
                  <a:schemeClr val="bg1"/>
                </a:solidFill>
              </a:rPr>
              <a:t>Stage passerelle</a:t>
            </a:r>
          </a:p>
          <a:p>
            <a:pPr algn="ctr">
              <a:spcBef>
                <a:spcPts val="600"/>
              </a:spcBef>
            </a:pPr>
            <a:r>
              <a:rPr lang="fr-FR" sz="1200" b="1" dirty="0">
                <a:solidFill>
                  <a:schemeClr val="bg1"/>
                </a:solidFill>
              </a:rPr>
              <a:t>2 j</a:t>
            </a:r>
          </a:p>
        </p:txBody>
      </p:sp>
      <p:grpSp>
        <p:nvGrpSpPr>
          <p:cNvPr id="2" name="Groupe 1">
            <a:extLst>
              <a:ext uri="{FF2B5EF4-FFF2-40B4-BE49-F238E27FC236}">
                <a16:creationId xmlns:a16="http://schemas.microsoft.com/office/drawing/2014/main" id="{57D414A3-C5DC-7B86-FC82-A4F40E7FEC3B}"/>
              </a:ext>
            </a:extLst>
          </p:cNvPr>
          <p:cNvGrpSpPr/>
          <p:nvPr/>
        </p:nvGrpSpPr>
        <p:grpSpPr>
          <a:xfrm>
            <a:off x="7592711" y="5601689"/>
            <a:ext cx="398450" cy="245582"/>
            <a:chOff x="7323001" y="5628905"/>
            <a:chExt cx="398450" cy="245582"/>
          </a:xfrm>
        </p:grpSpPr>
        <p:sp>
          <p:nvSpPr>
            <p:cNvPr id="39" name="Ellipse 38">
              <a:extLst>
                <a:ext uri="{FF2B5EF4-FFF2-40B4-BE49-F238E27FC236}">
                  <a16:creationId xmlns:a16="http://schemas.microsoft.com/office/drawing/2014/main" id="{75D5A139-01C3-1188-CD91-27E51B65D038}"/>
                </a:ext>
              </a:extLst>
            </p:cNvPr>
            <p:cNvSpPr/>
            <p:nvPr/>
          </p:nvSpPr>
          <p:spPr>
            <a:xfrm>
              <a:off x="7323001" y="5628905"/>
              <a:ext cx="373944" cy="245582"/>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0" name="ZoneTexte 39">
              <a:extLst>
                <a:ext uri="{FF2B5EF4-FFF2-40B4-BE49-F238E27FC236}">
                  <a16:creationId xmlns:a16="http://schemas.microsoft.com/office/drawing/2014/main" id="{6EA31320-E8EB-6837-61BD-B0BC3A74774C}"/>
                </a:ext>
              </a:extLst>
            </p:cNvPr>
            <p:cNvSpPr txBox="1"/>
            <p:nvPr/>
          </p:nvSpPr>
          <p:spPr>
            <a:xfrm>
              <a:off x="7347507" y="5628905"/>
              <a:ext cx="373944" cy="230832"/>
            </a:xfrm>
            <a:prstGeom prst="rect">
              <a:avLst/>
            </a:prstGeom>
            <a:noFill/>
          </p:spPr>
          <p:txBody>
            <a:bodyPr wrap="square" rtlCol="0">
              <a:spAutoFit/>
            </a:bodyPr>
            <a:lstStyle/>
            <a:p>
              <a:r>
                <a:rPr lang="fr-FR" sz="900" b="1" dirty="0">
                  <a:solidFill>
                    <a:srgbClr val="C00000"/>
                  </a:solidFill>
                </a:rPr>
                <a:t>RP1</a:t>
              </a:r>
            </a:p>
          </p:txBody>
        </p:sp>
      </p:grpSp>
      <p:sp>
        <p:nvSpPr>
          <p:cNvPr id="41" name="ZoneTexte 30">
            <a:extLst>
              <a:ext uri="{FF2B5EF4-FFF2-40B4-BE49-F238E27FC236}">
                <a16:creationId xmlns:a16="http://schemas.microsoft.com/office/drawing/2014/main" id="{F8A19938-3674-0AF7-8EB7-E6828AE3500D}"/>
              </a:ext>
            </a:extLst>
          </p:cNvPr>
          <p:cNvSpPr txBox="1">
            <a:spLocks noChangeArrowheads="1"/>
          </p:cNvSpPr>
          <p:nvPr/>
        </p:nvSpPr>
        <p:spPr bwMode="auto">
          <a:xfrm flipH="1">
            <a:off x="8234875" y="5854831"/>
            <a:ext cx="1594924" cy="369332"/>
          </a:xfrm>
          <a:prstGeom prst="rect">
            <a:avLst/>
          </a:prstGeom>
          <a:noFill/>
          <a:ln w="9525">
            <a:noFill/>
            <a:miter lim="800000"/>
            <a:headEnd/>
            <a:tailEnd/>
          </a:ln>
        </p:spPr>
        <p:txBody>
          <a:bodyPr wrap="square">
            <a:spAutoFit/>
          </a:bodyPr>
          <a:lstStyle/>
          <a:p>
            <a:pPr algn="ctr"/>
            <a:r>
              <a:rPr lang="fr-FR" sz="900" dirty="0">
                <a:solidFill>
                  <a:srgbClr val="1F497D"/>
                </a:solidFill>
                <a:latin typeface="Arial" pitchFamily="34" charset="0"/>
              </a:rPr>
              <a:t>Salariés destinés aux Travaux Neufs hors EPR2</a:t>
            </a:r>
          </a:p>
        </p:txBody>
      </p:sp>
      <p:sp>
        <p:nvSpPr>
          <p:cNvPr id="42" name="ZoneTexte 41">
            <a:extLst>
              <a:ext uri="{FF2B5EF4-FFF2-40B4-BE49-F238E27FC236}">
                <a16:creationId xmlns:a16="http://schemas.microsoft.com/office/drawing/2014/main" id="{25183955-DE9D-DCE9-9A77-D93B19471C4C}"/>
              </a:ext>
            </a:extLst>
          </p:cNvPr>
          <p:cNvSpPr txBox="1"/>
          <p:nvPr/>
        </p:nvSpPr>
        <p:spPr>
          <a:xfrm>
            <a:off x="9704302" y="5171777"/>
            <a:ext cx="1751860" cy="584775"/>
          </a:xfrm>
          <a:prstGeom prst="rect">
            <a:avLst/>
          </a:prstGeom>
          <a:solidFill>
            <a:srgbClr val="001A70"/>
          </a:solidFill>
          <a:ln>
            <a:solidFill>
              <a:srgbClr val="001A70"/>
            </a:solidFill>
          </a:ln>
        </p:spPr>
        <p:txBody>
          <a:bodyPr wrap="square" rtlCol="0">
            <a:spAutoFit/>
          </a:bodyPr>
          <a:lstStyle/>
          <a:p>
            <a:pPr algn="ctr"/>
            <a:r>
              <a:rPr lang="fr-FR" sz="1200" b="1">
                <a:solidFill>
                  <a:schemeClr val="bg1"/>
                </a:solidFill>
              </a:rPr>
              <a:t>SSTN</a:t>
            </a:r>
          </a:p>
          <a:p>
            <a:pPr algn="ctr"/>
            <a:r>
              <a:rPr lang="fr-FR" sz="1200" b="1">
                <a:solidFill>
                  <a:schemeClr val="bg1"/>
                </a:solidFill>
              </a:rPr>
              <a:t>2 j</a:t>
            </a:r>
          </a:p>
          <a:p>
            <a:pPr algn="ctr"/>
            <a:endParaRPr lang="fr-FR" sz="800" b="1">
              <a:solidFill>
                <a:schemeClr val="bg1"/>
              </a:solidFill>
            </a:endParaRPr>
          </a:p>
        </p:txBody>
      </p:sp>
      <p:grpSp>
        <p:nvGrpSpPr>
          <p:cNvPr id="7" name="Groupe 6">
            <a:extLst>
              <a:ext uri="{FF2B5EF4-FFF2-40B4-BE49-F238E27FC236}">
                <a16:creationId xmlns:a16="http://schemas.microsoft.com/office/drawing/2014/main" id="{009481D1-7324-D28D-3573-D12BF88E2E3D}"/>
              </a:ext>
            </a:extLst>
          </p:cNvPr>
          <p:cNvGrpSpPr/>
          <p:nvPr/>
        </p:nvGrpSpPr>
        <p:grpSpPr>
          <a:xfrm>
            <a:off x="11258949" y="5601689"/>
            <a:ext cx="447175" cy="253142"/>
            <a:chOff x="11043222" y="5673868"/>
            <a:chExt cx="447175" cy="253142"/>
          </a:xfrm>
        </p:grpSpPr>
        <p:sp>
          <p:nvSpPr>
            <p:cNvPr id="43" name="Ellipse 42">
              <a:extLst>
                <a:ext uri="{FF2B5EF4-FFF2-40B4-BE49-F238E27FC236}">
                  <a16:creationId xmlns:a16="http://schemas.microsoft.com/office/drawing/2014/main" id="{CFAF7741-478F-5B12-72DE-3F58D9075CE3}"/>
                </a:ext>
              </a:extLst>
            </p:cNvPr>
            <p:cNvSpPr/>
            <p:nvPr/>
          </p:nvSpPr>
          <p:spPr>
            <a:xfrm>
              <a:off x="11073993" y="5681428"/>
              <a:ext cx="314452" cy="245582"/>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4" name="ZoneTexte 43">
              <a:extLst>
                <a:ext uri="{FF2B5EF4-FFF2-40B4-BE49-F238E27FC236}">
                  <a16:creationId xmlns:a16="http://schemas.microsoft.com/office/drawing/2014/main" id="{3B0EAFEB-4D13-EB9C-1A12-710680D236B8}"/>
                </a:ext>
              </a:extLst>
            </p:cNvPr>
            <p:cNvSpPr txBox="1"/>
            <p:nvPr/>
          </p:nvSpPr>
          <p:spPr>
            <a:xfrm>
              <a:off x="11043222" y="5673868"/>
              <a:ext cx="447175" cy="230832"/>
            </a:xfrm>
            <a:prstGeom prst="rect">
              <a:avLst/>
            </a:prstGeom>
            <a:noFill/>
          </p:spPr>
          <p:txBody>
            <a:bodyPr wrap="square" rtlCol="0">
              <a:spAutoFit/>
            </a:bodyPr>
            <a:lstStyle/>
            <a:p>
              <a:r>
                <a:rPr lang="fr-FR" sz="900" b="1" dirty="0">
                  <a:solidFill>
                    <a:srgbClr val="C00000"/>
                  </a:solidFill>
                </a:rPr>
                <a:t>HTN</a:t>
              </a:r>
            </a:p>
          </p:txBody>
        </p:sp>
      </p:grpSp>
      <p:sp>
        <p:nvSpPr>
          <p:cNvPr id="45" name="ZoneTexte 44">
            <a:extLst>
              <a:ext uri="{FF2B5EF4-FFF2-40B4-BE49-F238E27FC236}">
                <a16:creationId xmlns:a16="http://schemas.microsoft.com/office/drawing/2014/main" id="{224D3904-F2EA-BAFA-EDA7-2232213788ED}"/>
              </a:ext>
            </a:extLst>
          </p:cNvPr>
          <p:cNvSpPr txBox="1"/>
          <p:nvPr/>
        </p:nvSpPr>
        <p:spPr>
          <a:xfrm>
            <a:off x="8420851" y="5235640"/>
            <a:ext cx="1034288" cy="457048"/>
          </a:xfrm>
          <a:prstGeom prst="rect">
            <a:avLst/>
          </a:prstGeom>
          <a:solidFill>
            <a:schemeClr val="bg2">
              <a:lumMod val="90000"/>
            </a:schemeClr>
          </a:solidFill>
          <a:ln>
            <a:noFill/>
          </a:ln>
        </p:spPr>
        <p:txBody>
          <a:bodyPr wrap="square" rtlCol="0">
            <a:spAutoFit/>
          </a:bodyPr>
          <a:lstStyle/>
          <a:p>
            <a:pPr algn="ctr"/>
            <a:r>
              <a:rPr lang="fr-FR" sz="700" b="1" dirty="0">
                <a:latin typeface="Cavolini" panose="03000502040302020204" pitchFamily="66" charset="0"/>
                <a:cs typeface="Cavolini" panose="03000502040302020204" pitchFamily="66" charset="0"/>
              </a:rPr>
              <a:t>Formation réglementaire sécurité générale</a:t>
            </a:r>
          </a:p>
        </p:txBody>
      </p:sp>
      <p:sp>
        <p:nvSpPr>
          <p:cNvPr id="8" name="ZoneTexte 7">
            <a:extLst>
              <a:ext uri="{FF2B5EF4-FFF2-40B4-BE49-F238E27FC236}">
                <a16:creationId xmlns:a16="http://schemas.microsoft.com/office/drawing/2014/main" id="{B00D2BE2-C970-77A5-5BDB-DE60AE4B7483}"/>
              </a:ext>
            </a:extLst>
          </p:cNvPr>
          <p:cNvSpPr txBox="1"/>
          <p:nvPr/>
        </p:nvSpPr>
        <p:spPr>
          <a:xfrm>
            <a:off x="2325070" y="245001"/>
            <a:ext cx="1276703" cy="200055"/>
          </a:xfrm>
          <a:prstGeom prst="rect">
            <a:avLst/>
          </a:prstGeom>
          <a:solidFill>
            <a:schemeClr val="bg2">
              <a:lumMod val="90000"/>
            </a:schemeClr>
          </a:solidFill>
          <a:ln>
            <a:noFill/>
          </a:ln>
        </p:spPr>
        <p:txBody>
          <a:bodyPr wrap="square" rtlCol="0">
            <a:spAutoFit/>
          </a:bodyPr>
          <a:lstStyle/>
          <a:p>
            <a:pPr algn="ctr"/>
            <a:r>
              <a:rPr lang="fr-FR" sz="700" b="1" dirty="0">
                <a:latin typeface="Cavolini" panose="03000502040302020204" pitchFamily="66" charset="0"/>
                <a:cs typeface="Cavolini" panose="03000502040302020204" pitchFamily="66" charset="0"/>
              </a:rPr>
              <a:t>Prérequis</a:t>
            </a:r>
          </a:p>
        </p:txBody>
      </p:sp>
      <p:grpSp>
        <p:nvGrpSpPr>
          <p:cNvPr id="9" name="Groupe 8">
            <a:extLst>
              <a:ext uri="{FF2B5EF4-FFF2-40B4-BE49-F238E27FC236}">
                <a16:creationId xmlns:a16="http://schemas.microsoft.com/office/drawing/2014/main" id="{09401AD0-AED6-E3D0-EDFB-3CF3A5922A0B}"/>
              </a:ext>
            </a:extLst>
          </p:cNvPr>
          <p:cNvGrpSpPr/>
          <p:nvPr/>
        </p:nvGrpSpPr>
        <p:grpSpPr>
          <a:xfrm>
            <a:off x="6562011" y="146094"/>
            <a:ext cx="866851" cy="663626"/>
            <a:chOff x="5298324" y="4986338"/>
            <a:chExt cx="428210" cy="325942"/>
          </a:xfrm>
        </p:grpSpPr>
        <p:sp>
          <p:nvSpPr>
            <p:cNvPr id="10" name="Ellipse 9">
              <a:extLst>
                <a:ext uri="{FF2B5EF4-FFF2-40B4-BE49-F238E27FC236}">
                  <a16:creationId xmlns:a16="http://schemas.microsoft.com/office/drawing/2014/main" id="{F635D769-CFE8-4B53-7A51-5187F61F921B}"/>
                </a:ext>
              </a:extLst>
            </p:cNvPr>
            <p:cNvSpPr/>
            <p:nvPr/>
          </p:nvSpPr>
          <p:spPr>
            <a:xfrm>
              <a:off x="5325820" y="4986338"/>
              <a:ext cx="373944" cy="245582"/>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ZoneTexte 10">
              <a:extLst>
                <a:ext uri="{FF2B5EF4-FFF2-40B4-BE49-F238E27FC236}">
                  <a16:creationId xmlns:a16="http://schemas.microsoft.com/office/drawing/2014/main" id="{B3D42916-91B6-C841-AEE6-D8B64EB9195A}"/>
                </a:ext>
              </a:extLst>
            </p:cNvPr>
            <p:cNvSpPr txBox="1"/>
            <p:nvPr/>
          </p:nvSpPr>
          <p:spPr>
            <a:xfrm>
              <a:off x="5298324" y="5040590"/>
              <a:ext cx="428210" cy="271690"/>
            </a:xfrm>
            <a:prstGeom prst="rect">
              <a:avLst/>
            </a:prstGeom>
            <a:noFill/>
          </p:spPr>
          <p:txBody>
            <a:bodyPr wrap="square" rtlCol="0">
              <a:spAutoFit/>
            </a:bodyPr>
            <a:lstStyle/>
            <a:p>
              <a:r>
                <a:rPr lang="fr-FR" sz="1050" b="1" dirty="0">
                  <a:solidFill>
                    <a:srgbClr val="C00000"/>
                  </a:solidFill>
                </a:rPr>
                <a:t>Habilitation</a:t>
              </a:r>
              <a:endParaRPr lang="fr-FR" sz="900" b="1" dirty="0">
                <a:solidFill>
                  <a:srgbClr val="C00000"/>
                </a:solidFill>
              </a:endParaRPr>
            </a:p>
          </p:txBody>
        </p:sp>
      </p:grpSp>
      <p:sp>
        <p:nvSpPr>
          <p:cNvPr id="12" name="ZoneTexte 11">
            <a:extLst>
              <a:ext uri="{FF2B5EF4-FFF2-40B4-BE49-F238E27FC236}">
                <a16:creationId xmlns:a16="http://schemas.microsoft.com/office/drawing/2014/main" id="{6A5D0ABC-1008-4A28-E318-75C3B0F6D548}"/>
              </a:ext>
            </a:extLst>
          </p:cNvPr>
          <p:cNvSpPr txBox="1"/>
          <p:nvPr/>
        </p:nvSpPr>
        <p:spPr>
          <a:xfrm>
            <a:off x="3348756" y="203900"/>
            <a:ext cx="2769533" cy="338554"/>
          </a:xfrm>
          <a:prstGeom prst="rect">
            <a:avLst/>
          </a:prstGeom>
          <a:noFill/>
        </p:spPr>
        <p:txBody>
          <a:bodyPr wrap="square">
            <a:spAutoFit/>
          </a:bodyPr>
          <a:lstStyle/>
          <a:p>
            <a:pPr algn="ctr"/>
            <a:r>
              <a:rPr lang="fr-FR" sz="800" b="1" dirty="0">
                <a:latin typeface="Cavolini" panose="03000502040302020204" pitchFamily="66" charset="0"/>
                <a:cs typeface="Cavolini" panose="03000502040302020204" pitchFamily="66" charset="0"/>
              </a:rPr>
              <a:t>Conditions d’inscription </a:t>
            </a:r>
          </a:p>
          <a:p>
            <a:pPr algn="ctr"/>
            <a:r>
              <a:rPr lang="fr-FR" sz="800" b="1" dirty="0">
                <a:latin typeface="Cavolini" panose="03000502040302020204" pitchFamily="66" charset="0"/>
                <a:cs typeface="Cavolini" panose="03000502040302020204" pitchFamily="66" charset="0"/>
              </a:rPr>
              <a:t>(stages en prérequis ou expérience)</a:t>
            </a:r>
          </a:p>
        </p:txBody>
      </p:sp>
      <p:sp>
        <p:nvSpPr>
          <p:cNvPr id="13" name="ZoneTexte 12">
            <a:extLst>
              <a:ext uri="{FF2B5EF4-FFF2-40B4-BE49-F238E27FC236}">
                <a16:creationId xmlns:a16="http://schemas.microsoft.com/office/drawing/2014/main" id="{71C8510F-25AB-63FE-CCE9-B1851CA01329}"/>
              </a:ext>
            </a:extLst>
          </p:cNvPr>
          <p:cNvSpPr txBox="1"/>
          <p:nvPr/>
        </p:nvSpPr>
        <p:spPr>
          <a:xfrm>
            <a:off x="7296759" y="254984"/>
            <a:ext cx="2769533" cy="338554"/>
          </a:xfrm>
          <a:prstGeom prst="rect">
            <a:avLst/>
          </a:prstGeom>
          <a:noFill/>
        </p:spPr>
        <p:txBody>
          <a:bodyPr wrap="square">
            <a:spAutoFit/>
          </a:bodyPr>
          <a:lstStyle/>
          <a:p>
            <a:pPr algn="ctr"/>
            <a:r>
              <a:rPr lang="fr-FR" sz="800" b="1" dirty="0">
                <a:latin typeface="Cavolini" panose="03000502040302020204" pitchFamily="66" charset="0"/>
                <a:cs typeface="Cavolini" panose="03000502040302020204" pitchFamily="66" charset="0"/>
              </a:rPr>
              <a:t>Habilitation possible par l’employeur</a:t>
            </a:r>
          </a:p>
          <a:p>
            <a:pPr algn="ctr"/>
            <a:r>
              <a:rPr lang="fr-FR" sz="800" b="1" dirty="0">
                <a:latin typeface="Cavolini" panose="03000502040302020204" pitchFamily="66" charset="0"/>
                <a:cs typeface="Cavolini" panose="03000502040302020204" pitchFamily="66" charset="0"/>
              </a:rPr>
              <a:t> à l’issue du stage si obtention du certificat</a:t>
            </a:r>
          </a:p>
        </p:txBody>
      </p:sp>
      <p:pic>
        <p:nvPicPr>
          <p:cNvPr id="14" name="Image 13">
            <a:extLst>
              <a:ext uri="{FF2B5EF4-FFF2-40B4-BE49-F238E27FC236}">
                <a16:creationId xmlns:a16="http://schemas.microsoft.com/office/drawing/2014/main" id="{0AFF6BF5-CEBE-E9B4-499C-A55E272AAFB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3053" y="102333"/>
            <a:ext cx="1422791" cy="815162"/>
          </a:xfrm>
          <a:prstGeom prst="rect">
            <a:avLst/>
          </a:prstGeom>
        </p:spPr>
      </p:pic>
      <p:pic>
        <p:nvPicPr>
          <p:cNvPr id="15" name="Image 14">
            <a:extLst>
              <a:ext uri="{FF2B5EF4-FFF2-40B4-BE49-F238E27FC236}">
                <a16:creationId xmlns:a16="http://schemas.microsoft.com/office/drawing/2014/main" id="{675AA20F-5B94-F950-C21C-AE708CA9A01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6200000">
            <a:off x="11473840" y="6229854"/>
            <a:ext cx="301556" cy="635421"/>
          </a:xfrm>
          <a:prstGeom prst="rect">
            <a:avLst/>
          </a:prstGeom>
        </p:spPr>
      </p:pic>
      <p:sp>
        <p:nvSpPr>
          <p:cNvPr id="17" name="ZoneTexte 16">
            <a:extLst>
              <a:ext uri="{FF2B5EF4-FFF2-40B4-BE49-F238E27FC236}">
                <a16:creationId xmlns:a16="http://schemas.microsoft.com/office/drawing/2014/main" id="{4DD14CA9-3BC7-6B4F-4AD9-2FD70F9F2D33}"/>
              </a:ext>
            </a:extLst>
          </p:cNvPr>
          <p:cNvSpPr txBox="1"/>
          <p:nvPr/>
        </p:nvSpPr>
        <p:spPr>
          <a:xfrm>
            <a:off x="2002624" y="2137245"/>
            <a:ext cx="2083906" cy="307777"/>
          </a:xfrm>
          <a:prstGeom prst="rect">
            <a:avLst/>
          </a:prstGeom>
          <a:solidFill>
            <a:schemeClr val="bg2">
              <a:lumMod val="90000"/>
            </a:schemeClr>
          </a:solidFill>
          <a:ln>
            <a:noFill/>
          </a:ln>
        </p:spPr>
        <p:txBody>
          <a:bodyPr wrap="square" rtlCol="0">
            <a:spAutoFit/>
          </a:bodyPr>
          <a:lstStyle/>
          <a:p>
            <a:pPr algn="ctr"/>
            <a:r>
              <a:rPr lang="fr-FR" sz="700" b="1" dirty="0">
                <a:latin typeface="Cavolini" panose="03000502040302020204" pitchFamily="66" charset="0"/>
                <a:cs typeface="Cavolini" panose="03000502040302020204" pitchFamily="66" charset="0"/>
              </a:rPr>
              <a:t>SCN2 et CSQ en cours de validité ou date d’échéance &lt; 1 an</a:t>
            </a:r>
          </a:p>
        </p:txBody>
      </p:sp>
    </p:spTree>
    <p:extLst>
      <p:ext uri="{BB962C8B-B14F-4D97-AF65-F5344CB8AC3E}">
        <p14:creationId xmlns:p14="http://schemas.microsoft.com/office/powerpoint/2010/main" val="17549186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179916-4B33-9F80-4D5B-DD5A0DE45613}"/>
            </a:ext>
          </a:extLst>
        </p:cNvPr>
        <p:cNvGrpSpPr/>
        <p:nvPr/>
      </p:nvGrpSpPr>
      <p:grpSpPr>
        <a:xfrm>
          <a:off x="0" y="0"/>
          <a:ext cx="0" cy="0"/>
          <a:chOff x="0" y="0"/>
          <a:chExt cx="0" cy="0"/>
        </a:xfrm>
      </p:grpSpPr>
      <p:pic>
        <p:nvPicPr>
          <p:cNvPr id="1028" name="Picture 4">
            <a:extLst>
              <a:ext uri="{FF2B5EF4-FFF2-40B4-BE49-F238E27FC236}">
                <a16:creationId xmlns:a16="http://schemas.microsoft.com/office/drawing/2014/main" id="{B70CEFE9-8FCD-3D5F-2A4E-638EC413669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35608" y="2981188"/>
            <a:ext cx="4266732" cy="3017157"/>
          </a:xfrm>
          <a:prstGeom prst="rect">
            <a:avLst/>
          </a:prstGeom>
          <a:noFill/>
          <a:extLst>
            <a:ext uri="{909E8E84-426E-40DD-AFC4-6F175D3DCCD1}">
              <a14:hiddenFill xmlns:a14="http://schemas.microsoft.com/office/drawing/2010/main">
                <a:solidFill>
                  <a:srgbClr val="FFFFFF"/>
                </a:solidFill>
              </a14:hiddenFill>
            </a:ext>
          </a:extLst>
        </p:spPr>
      </p:pic>
      <p:sp>
        <p:nvSpPr>
          <p:cNvPr id="2" name="Titre 1">
            <a:extLst>
              <a:ext uri="{FF2B5EF4-FFF2-40B4-BE49-F238E27FC236}">
                <a16:creationId xmlns:a16="http://schemas.microsoft.com/office/drawing/2014/main" id="{7BF0E51E-8CD7-5D39-AF50-696F049AF0E0}"/>
              </a:ext>
            </a:extLst>
          </p:cNvPr>
          <p:cNvSpPr>
            <a:spLocks noGrp="1"/>
          </p:cNvSpPr>
          <p:nvPr/>
        </p:nvSpPr>
        <p:spPr>
          <a:xfrm>
            <a:off x="5869292" y="613000"/>
            <a:ext cx="5204091" cy="76211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rgbClr val="001A70"/>
                </a:solidFill>
                <a:latin typeface="Work Sans Medium" panose="00000600000000000000" pitchFamily="2" charset="0"/>
                <a:ea typeface="+mj-ea"/>
                <a:cs typeface="+mj-cs"/>
              </a:defRPr>
            </a:lvl1pPr>
          </a:lstStyle>
          <a:p>
            <a:pPr algn="ctr"/>
            <a:r>
              <a:rPr lang="fr-FR" sz="2000" b="1" dirty="0">
                <a:solidFill>
                  <a:schemeClr val="tx2"/>
                </a:solidFill>
                <a:latin typeface="Work Sans Medium"/>
              </a:rPr>
              <a:t>Des comportements intégrés dans les formations pour disposer d’une approche transverse et technique</a:t>
            </a:r>
          </a:p>
        </p:txBody>
      </p:sp>
      <p:sp>
        <p:nvSpPr>
          <p:cNvPr id="3" name="ZoneTexte 2">
            <a:extLst>
              <a:ext uri="{FF2B5EF4-FFF2-40B4-BE49-F238E27FC236}">
                <a16:creationId xmlns:a16="http://schemas.microsoft.com/office/drawing/2014/main" id="{91487DDA-BF7D-F3D5-7EED-7280DF217785}"/>
              </a:ext>
            </a:extLst>
          </p:cNvPr>
          <p:cNvSpPr txBox="1"/>
          <p:nvPr/>
        </p:nvSpPr>
        <p:spPr>
          <a:xfrm>
            <a:off x="695987" y="2164661"/>
            <a:ext cx="11496013" cy="461665"/>
          </a:xfrm>
          <a:prstGeom prst="rect">
            <a:avLst/>
          </a:prstGeom>
          <a:noFill/>
        </p:spPr>
        <p:txBody>
          <a:bodyPr wrap="square"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400" b="1" i="0" u="none" strike="noStrike" kern="1200" cap="none" spc="0" normalizeH="0" baseline="0" noProof="0" dirty="0">
                <a:ln>
                  <a:noFill/>
                </a:ln>
                <a:solidFill>
                  <a:schemeClr val="accent1"/>
                </a:solidFill>
                <a:effectLst/>
                <a:uLnTx/>
                <a:uFillTx/>
                <a:latin typeface="Calibri" panose="020F0502020204030204"/>
                <a:ea typeface="+mn-ea"/>
                <a:cs typeface="+mn-cs"/>
              </a:rPr>
              <a:t>Expérimentations de recyclages de l’offre CIN « Chargés de Travaux » chez les industriels</a:t>
            </a:r>
          </a:p>
        </p:txBody>
      </p:sp>
      <p:sp>
        <p:nvSpPr>
          <p:cNvPr id="4" name="ZoneTexte 3">
            <a:extLst>
              <a:ext uri="{FF2B5EF4-FFF2-40B4-BE49-F238E27FC236}">
                <a16:creationId xmlns:a16="http://schemas.microsoft.com/office/drawing/2014/main" id="{AF1251DF-B6D5-2DA1-2022-192A3CAE7E72}"/>
              </a:ext>
            </a:extLst>
          </p:cNvPr>
          <p:cNvSpPr txBox="1"/>
          <p:nvPr/>
        </p:nvSpPr>
        <p:spPr>
          <a:xfrm>
            <a:off x="5988165" y="3017855"/>
            <a:ext cx="5465656" cy="2816156"/>
          </a:xfrm>
          <a:prstGeom prst="rect">
            <a:avLst/>
          </a:prstGeom>
          <a:noFill/>
        </p:spPr>
        <p:txBody>
          <a:bodyPr wrap="square"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b="1" dirty="0"/>
              <a:t>PROJET INNOVANT </a:t>
            </a:r>
          </a:p>
          <a:p>
            <a:r>
              <a:rPr lang="fr-FR" dirty="0"/>
              <a:t>Inspiration : AK OFC intégrée</a:t>
            </a:r>
          </a:p>
          <a:p>
            <a:pPr>
              <a:spcBef>
                <a:spcPts val="600"/>
              </a:spcBef>
            </a:pPr>
            <a:r>
              <a:rPr lang="fr-FR" dirty="0">
                <a:solidFill>
                  <a:srgbClr val="00B050"/>
                </a:solidFill>
                <a:sym typeface="Wingdings" panose="05000000000000000000" pitchFamily="2" charset="2"/>
              </a:rPr>
              <a:t></a:t>
            </a:r>
            <a:r>
              <a:rPr lang="fr-FR" dirty="0">
                <a:solidFill>
                  <a:srgbClr val="00B050"/>
                </a:solidFill>
              </a:rPr>
              <a:t>Concept : « faire du plus »</a:t>
            </a:r>
          </a:p>
          <a:p>
            <a:r>
              <a:rPr lang="fr-FR" dirty="0"/>
              <a:t>On passe d’une « formation métier ou transverse à une formation intégrée »</a:t>
            </a:r>
          </a:p>
          <a:p>
            <a:pPr>
              <a:spcBef>
                <a:spcPts val="600"/>
              </a:spcBef>
            </a:pPr>
            <a:r>
              <a:rPr lang="fr-FR" dirty="0">
                <a:solidFill>
                  <a:srgbClr val="00B050"/>
                </a:solidFill>
                <a:sym typeface="Wingdings" panose="05000000000000000000" pitchFamily="2" charset="2"/>
              </a:rPr>
              <a:t> </a:t>
            </a:r>
            <a:r>
              <a:rPr lang="fr-FR" dirty="0"/>
              <a:t>«Cranter » l’exigence sur la technique et le transverse grâce à 2 formateurs</a:t>
            </a:r>
          </a:p>
          <a:p>
            <a:pPr>
              <a:spcBef>
                <a:spcPts val="600"/>
              </a:spcBef>
            </a:pPr>
            <a:r>
              <a:rPr lang="fr-FR" dirty="0">
                <a:solidFill>
                  <a:srgbClr val="00B050"/>
                </a:solidFill>
                <a:sym typeface="Wingdings" panose="05000000000000000000" pitchFamily="2" charset="2"/>
              </a:rPr>
              <a:t>  </a:t>
            </a:r>
            <a:r>
              <a:rPr lang="fr-FR" dirty="0">
                <a:sym typeface="Wingdings" panose="05000000000000000000" pitchFamily="2" charset="2"/>
              </a:rPr>
              <a:t>1 formation recyclage au service de l’Entreprise et au sein de son espace de professionnalisation</a:t>
            </a:r>
            <a:endParaRPr lang="fr-FR" dirty="0"/>
          </a:p>
        </p:txBody>
      </p:sp>
      <p:sp>
        <p:nvSpPr>
          <p:cNvPr id="6" name="ZoneTexte 5">
            <a:extLst>
              <a:ext uri="{FF2B5EF4-FFF2-40B4-BE49-F238E27FC236}">
                <a16:creationId xmlns:a16="http://schemas.microsoft.com/office/drawing/2014/main" id="{832279EE-C550-A0B5-BDDB-1362969A6AB7}"/>
              </a:ext>
            </a:extLst>
          </p:cNvPr>
          <p:cNvSpPr txBox="1"/>
          <p:nvPr/>
        </p:nvSpPr>
        <p:spPr>
          <a:xfrm>
            <a:off x="2002536" y="292023"/>
            <a:ext cx="2870403" cy="1323439"/>
          </a:xfrm>
          <a:prstGeom prst="rect">
            <a:avLst/>
          </a:prstGeom>
          <a:solidFill>
            <a:srgbClr val="001A70"/>
          </a:solidFill>
          <a:ln>
            <a:solidFill>
              <a:srgbClr val="001A70"/>
            </a:solidFill>
          </a:ln>
        </p:spPr>
        <p:txBody>
          <a:bodyPr wrap="square" rtlCol="0">
            <a:spAutoFit/>
          </a:bodyPr>
          <a:lstStyle/>
          <a:p>
            <a:pPr algn="ctr"/>
            <a:r>
              <a:rPr lang="fr-FR" sz="1600" b="1" dirty="0">
                <a:solidFill>
                  <a:schemeClr val="bg1"/>
                </a:solidFill>
              </a:rPr>
              <a:t>Recyclage  chargé de travaux métier spécialisé sur des activités de l’entreprise</a:t>
            </a:r>
          </a:p>
          <a:p>
            <a:pPr algn="ctr"/>
            <a:endParaRPr lang="fr-FR" sz="1600" b="1" dirty="0">
              <a:solidFill>
                <a:schemeClr val="bg1"/>
              </a:solidFill>
            </a:endParaRPr>
          </a:p>
          <a:p>
            <a:pPr algn="ctr"/>
            <a:r>
              <a:rPr lang="fr-FR" sz="1600" b="1" dirty="0">
                <a:solidFill>
                  <a:schemeClr val="bg1"/>
                </a:solidFill>
              </a:rPr>
              <a:t>R SCN2CSQ – 3 j</a:t>
            </a:r>
          </a:p>
        </p:txBody>
      </p:sp>
      <p:sp>
        <p:nvSpPr>
          <p:cNvPr id="7" name="ZoneTexte 6">
            <a:extLst>
              <a:ext uri="{FF2B5EF4-FFF2-40B4-BE49-F238E27FC236}">
                <a16:creationId xmlns:a16="http://schemas.microsoft.com/office/drawing/2014/main" id="{947F4139-7351-4DC2-84E4-F4C981D5CE89}"/>
              </a:ext>
            </a:extLst>
          </p:cNvPr>
          <p:cNvSpPr txBox="1"/>
          <p:nvPr/>
        </p:nvSpPr>
        <p:spPr>
          <a:xfrm rot="20479386">
            <a:off x="847657" y="856085"/>
            <a:ext cx="1313405" cy="369332"/>
          </a:xfrm>
          <a:prstGeom prst="rect">
            <a:avLst/>
          </a:prstGeom>
          <a:solidFill>
            <a:schemeClr val="accent2">
              <a:lumMod val="40000"/>
              <a:lumOff val="60000"/>
            </a:schemeClr>
          </a:solidFill>
        </p:spPr>
        <p:txBody>
          <a:bodyPr wrap="square" rtlCol="0">
            <a:spAutoFit/>
          </a:bodyPr>
          <a:lstStyle/>
          <a:p>
            <a:pPr algn="ctr"/>
            <a:r>
              <a:rPr lang="fr-FR" dirty="0"/>
              <a:t>CREATION</a:t>
            </a:r>
          </a:p>
        </p:txBody>
      </p:sp>
      <p:pic>
        <p:nvPicPr>
          <p:cNvPr id="5" name="Image 4">
            <a:extLst>
              <a:ext uri="{FF2B5EF4-FFF2-40B4-BE49-F238E27FC236}">
                <a16:creationId xmlns:a16="http://schemas.microsoft.com/office/drawing/2014/main" id="{AFDBF896-3408-1E4A-94BC-513022879DF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97194" y="66187"/>
            <a:ext cx="1422791" cy="815162"/>
          </a:xfrm>
          <a:prstGeom prst="rect">
            <a:avLst/>
          </a:prstGeom>
        </p:spPr>
      </p:pic>
      <p:pic>
        <p:nvPicPr>
          <p:cNvPr id="8" name="Image 7">
            <a:extLst>
              <a:ext uri="{FF2B5EF4-FFF2-40B4-BE49-F238E27FC236}">
                <a16:creationId xmlns:a16="http://schemas.microsoft.com/office/drawing/2014/main" id="{CAE42AC9-BA10-6FEF-81E8-EB760245ABA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6200000">
            <a:off x="11473840" y="6229854"/>
            <a:ext cx="301556" cy="635421"/>
          </a:xfrm>
          <a:prstGeom prst="rect">
            <a:avLst/>
          </a:prstGeom>
        </p:spPr>
      </p:pic>
    </p:spTree>
    <p:extLst>
      <p:ext uri="{BB962C8B-B14F-4D97-AF65-F5344CB8AC3E}">
        <p14:creationId xmlns:p14="http://schemas.microsoft.com/office/powerpoint/2010/main" val="42724669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a:extLst>
              <a:ext uri="{FF2B5EF4-FFF2-40B4-BE49-F238E27FC236}">
                <a16:creationId xmlns:a16="http://schemas.microsoft.com/office/drawing/2014/main" id="{8DA55B49-FBF7-02EC-33B6-DB06CED32DB9}"/>
              </a:ext>
            </a:extLst>
          </p:cNvPr>
          <p:cNvGraphicFramePr>
            <a:graphicFrameLocks noGrp="1"/>
          </p:cNvGraphicFramePr>
          <p:nvPr>
            <p:extLst>
              <p:ext uri="{D42A27DB-BD31-4B8C-83A1-F6EECF244321}">
                <p14:modId xmlns:p14="http://schemas.microsoft.com/office/powerpoint/2010/main" val="945834790"/>
              </p:ext>
            </p:extLst>
          </p:nvPr>
        </p:nvGraphicFramePr>
        <p:xfrm>
          <a:off x="727075" y="1524495"/>
          <a:ext cx="10833100" cy="4152656"/>
        </p:xfrm>
        <a:graphic>
          <a:graphicData uri="http://schemas.openxmlformats.org/drawingml/2006/table">
            <a:tbl>
              <a:tblPr/>
              <a:tblGrid>
                <a:gridCol w="927100">
                  <a:extLst>
                    <a:ext uri="{9D8B030D-6E8A-4147-A177-3AD203B41FA5}">
                      <a16:colId xmlns:a16="http://schemas.microsoft.com/office/drawing/2014/main" val="3895811466"/>
                    </a:ext>
                  </a:extLst>
                </a:gridCol>
                <a:gridCol w="1206500">
                  <a:extLst>
                    <a:ext uri="{9D8B030D-6E8A-4147-A177-3AD203B41FA5}">
                      <a16:colId xmlns:a16="http://schemas.microsoft.com/office/drawing/2014/main" val="1573786412"/>
                    </a:ext>
                  </a:extLst>
                </a:gridCol>
                <a:gridCol w="1841500">
                  <a:extLst>
                    <a:ext uri="{9D8B030D-6E8A-4147-A177-3AD203B41FA5}">
                      <a16:colId xmlns:a16="http://schemas.microsoft.com/office/drawing/2014/main" val="2457294346"/>
                    </a:ext>
                  </a:extLst>
                </a:gridCol>
                <a:gridCol w="711200">
                  <a:extLst>
                    <a:ext uri="{9D8B030D-6E8A-4147-A177-3AD203B41FA5}">
                      <a16:colId xmlns:a16="http://schemas.microsoft.com/office/drawing/2014/main" val="2870082042"/>
                    </a:ext>
                  </a:extLst>
                </a:gridCol>
                <a:gridCol w="1714500">
                  <a:extLst>
                    <a:ext uri="{9D8B030D-6E8A-4147-A177-3AD203B41FA5}">
                      <a16:colId xmlns:a16="http://schemas.microsoft.com/office/drawing/2014/main" val="1397340105"/>
                    </a:ext>
                  </a:extLst>
                </a:gridCol>
                <a:gridCol w="723900">
                  <a:extLst>
                    <a:ext uri="{9D8B030D-6E8A-4147-A177-3AD203B41FA5}">
                      <a16:colId xmlns:a16="http://schemas.microsoft.com/office/drawing/2014/main" val="1865664087"/>
                    </a:ext>
                  </a:extLst>
                </a:gridCol>
                <a:gridCol w="876300">
                  <a:extLst>
                    <a:ext uri="{9D8B030D-6E8A-4147-A177-3AD203B41FA5}">
                      <a16:colId xmlns:a16="http://schemas.microsoft.com/office/drawing/2014/main" val="2022515660"/>
                    </a:ext>
                  </a:extLst>
                </a:gridCol>
                <a:gridCol w="836367">
                  <a:extLst>
                    <a:ext uri="{9D8B030D-6E8A-4147-A177-3AD203B41FA5}">
                      <a16:colId xmlns:a16="http://schemas.microsoft.com/office/drawing/2014/main" val="1005522091"/>
                    </a:ext>
                  </a:extLst>
                </a:gridCol>
                <a:gridCol w="852733">
                  <a:extLst>
                    <a:ext uri="{9D8B030D-6E8A-4147-A177-3AD203B41FA5}">
                      <a16:colId xmlns:a16="http://schemas.microsoft.com/office/drawing/2014/main" val="1280423660"/>
                    </a:ext>
                  </a:extLst>
                </a:gridCol>
                <a:gridCol w="1143000">
                  <a:extLst>
                    <a:ext uri="{9D8B030D-6E8A-4147-A177-3AD203B41FA5}">
                      <a16:colId xmlns:a16="http://schemas.microsoft.com/office/drawing/2014/main" val="3995663112"/>
                    </a:ext>
                  </a:extLst>
                </a:gridCol>
              </a:tblGrid>
              <a:tr h="425772">
                <a:tc>
                  <a:txBody>
                    <a:bodyPr/>
                    <a:lstStyle/>
                    <a:p>
                      <a:pPr algn="ctr" fontAlgn="ctr">
                        <a:spcBef>
                          <a:spcPts val="0"/>
                        </a:spcBef>
                        <a:spcAft>
                          <a:spcPts val="0"/>
                        </a:spcAft>
                      </a:pPr>
                      <a:r>
                        <a:rPr lang="fr-FR" sz="800" b="1" i="0" u="none" strike="noStrike">
                          <a:solidFill>
                            <a:srgbClr val="000000"/>
                          </a:solidFill>
                          <a:effectLst/>
                          <a:latin typeface="+mn-lt"/>
                        </a:rPr>
                        <a:t>Stage</a:t>
                      </a:r>
                      <a:endParaRPr lang="fr-FR" sz="1200" b="0" i="0" u="none" strike="noStrike">
                        <a:effectLst/>
                        <a:latin typeface="+mn-lt"/>
                      </a:endParaRPr>
                    </a:p>
                  </a:txBody>
                  <a:tcPr marL="36000" marR="36000" marT="73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ctr" fontAlgn="ctr">
                        <a:spcBef>
                          <a:spcPts val="0"/>
                        </a:spcBef>
                        <a:spcAft>
                          <a:spcPts val="0"/>
                        </a:spcAft>
                      </a:pPr>
                      <a:r>
                        <a:rPr lang="fr-FR" sz="800" b="1" i="0" u="none" strike="noStrike">
                          <a:solidFill>
                            <a:srgbClr val="000000"/>
                          </a:solidFill>
                          <a:effectLst/>
                          <a:latin typeface="+mn-lt"/>
                        </a:rPr>
                        <a:t>Profil</a:t>
                      </a:r>
                      <a:endParaRPr lang="fr-FR" sz="1200" b="0" i="0" u="none" strike="noStrike">
                        <a:effectLst/>
                        <a:latin typeface="+mn-lt"/>
                      </a:endParaRPr>
                    </a:p>
                  </a:txBody>
                  <a:tcPr marL="36000" marR="36000" marT="73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ctr" fontAlgn="ctr">
                        <a:spcBef>
                          <a:spcPts val="0"/>
                        </a:spcBef>
                        <a:spcAft>
                          <a:spcPts val="0"/>
                        </a:spcAft>
                      </a:pPr>
                      <a:r>
                        <a:rPr lang="fr-FR" sz="800" b="1" i="0" u="none" strike="noStrike">
                          <a:solidFill>
                            <a:srgbClr val="000000"/>
                          </a:solidFill>
                          <a:effectLst/>
                          <a:latin typeface="+mn-lt"/>
                        </a:rPr>
                        <a:t>Objectif</a:t>
                      </a:r>
                      <a:endParaRPr lang="fr-FR" sz="1200" b="0" i="0" u="none" strike="noStrike">
                        <a:effectLst/>
                        <a:latin typeface="+mn-lt"/>
                      </a:endParaRPr>
                    </a:p>
                  </a:txBody>
                  <a:tcPr marL="36000" marR="36000" marT="73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ctr" fontAlgn="ctr">
                        <a:spcBef>
                          <a:spcPts val="0"/>
                        </a:spcBef>
                        <a:spcAft>
                          <a:spcPts val="0"/>
                        </a:spcAft>
                      </a:pPr>
                      <a:r>
                        <a:rPr lang="fr-FR" sz="800" b="1" i="0" u="none" strike="noStrike">
                          <a:solidFill>
                            <a:srgbClr val="000000"/>
                          </a:solidFill>
                          <a:effectLst/>
                          <a:latin typeface="+mn-lt"/>
                        </a:rPr>
                        <a:t>Habilitation</a:t>
                      </a:r>
                      <a:endParaRPr lang="fr-FR" sz="1200" b="0" i="0" u="none" strike="noStrike">
                        <a:effectLst/>
                        <a:latin typeface="+mn-lt"/>
                      </a:endParaRPr>
                    </a:p>
                  </a:txBody>
                  <a:tcPr marL="36000" marR="36000" marT="73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ctr" fontAlgn="ctr">
                        <a:spcBef>
                          <a:spcPts val="0"/>
                        </a:spcBef>
                        <a:spcAft>
                          <a:spcPts val="0"/>
                        </a:spcAft>
                      </a:pPr>
                      <a:r>
                        <a:rPr lang="fr-FR" sz="800" b="1" i="0" u="none" strike="noStrike">
                          <a:solidFill>
                            <a:srgbClr val="000000"/>
                          </a:solidFill>
                          <a:effectLst/>
                          <a:latin typeface="+mn-lt"/>
                        </a:rPr>
                        <a:t>Prérequis pour s'inscrire en formation initiale</a:t>
                      </a:r>
                      <a:endParaRPr lang="fr-FR" sz="1200" b="0" i="0" u="none" strike="noStrike">
                        <a:effectLst/>
                        <a:latin typeface="+mn-lt"/>
                      </a:endParaRPr>
                    </a:p>
                  </a:txBody>
                  <a:tcPr marL="36000" marR="36000" marT="73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ctr" fontAlgn="ctr">
                        <a:spcBef>
                          <a:spcPts val="0"/>
                        </a:spcBef>
                        <a:spcAft>
                          <a:spcPts val="0"/>
                        </a:spcAft>
                      </a:pPr>
                      <a:r>
                        <a:rPr lang="fr-FR" sz="800" b="1" i="0" u="none" strike="noStrike">
                          <a:solidFill>
                            <a:srgbClr val="000000"/>
                          </a:solidFill>
                          <a:effectLst/>
                          <a:latin typeface="+mn-lt"/>
                        </a:rPr>
                        <a:t>Durée des formations initiales</a:t>
                      </a:r>
                      <a:endParaRPr lang="fr-FR" sz="1200" b="0" i="0" u="none" strike="noStrike">
                        <a:effectLst/>
                        <a:latin typeface="+mn-lt"/>
                      </a:endParaRPr>
                    </a:p>
                  </a:txBody>
                  <a:tcPr marL="36000" marR="36000" marT="73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ctr" fontAlgn="ctr">
                        <a:spcBef>
                          <a:spcPts val="0"/>
                        </a:spcBef>
                        <a:spcAft>
                          <a:spcPts val="0"/>
                        </a:spcAft>
                      </a:pPr>
                      <a:r>
                        <a:rPr lang="fr-FR" sz="800" b="1" i="0" u="none" strike="noStrike">
                          <a:solidFill>
                            <a:srgbClr val="000000"/>
                          </a:solidFill>
                          <a:effectLst/>
                          <a:latin typeface="+mn-lt"/>
                        </a:rPr>
                        <a:t>Prérequis pour intervenir sur site</a:t>
                      </a:r>
                      <a:endParaRPr lang="fr-FR" sz="1200" b="0" i="0" u="none" strike="noStrike">
                        <a:effectLst/>
                        <a:latin typeface="+mn-lt"/>
                      </a:endParaRPr>
                    </a:p>
                  </a:txBody>
                  <a:tcPr marL="36000" marR="36000" marT="73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ctr" fontAlgn="ctr">
                        <a:spcBef>
                          <a:spcPts val="0"/>
                        </a:spcBef>
                        <a:spcAft>
                          <a:spcPts val="0"/>
                        </a:spcAft>
                      </a:pPr>
                      <a:r>
                        <a:rPr lang="fr-FR" sz="800" b="1" i="0" u="none" strike="noStrike">
                          <a:solidFill>
                            <a:srgbClr val="000000"/>
                          </a:solidFill>
                          <a:effectLst/>
                          <a:latin typeface="+mn-lt"/>
                        </a:rPr>
                        <a:t>Durée de validité du stage</a:t>
                      </a:r>
                      <a:endParaRPr lang="fr-FR" sz="1200" b="0" i="0" u="none" strike="noStrike">
                        <a:effectLst/>
                        <a:latin typeface="+mn-lt"/>
                      </a:endParaRPr>
                    </a:p>
                  </a:txBody>
                  <a:tcPr marL="36000" marR="36000" marT="73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ctr" fontAlgn="ctr">
                        <a:spcBef>
                          <a:spcPts val="0"/>
                        </a:spcBef>
                        <a:spcAft>
                          <a:spcPts val="0"/>
                        </a:spcAft>
                      </a:pPr>
                      <a:r>
                        <a:rPr lang="fr-FR" sz="800" b="1" i="0" u="none" strike="noStrike" dirty="0">
                          <a:solidFill>
                            <a:srgbClr val="000000"/>
                          </a:solidFill>
                          <a:effectLst/>
                          <a:latin typeface="+mn-lt"/>
                        </a:rPr>
                        <a:t>Recyclage</a:t>
                      </a:r>
                      <a:endParaRPr lang="fr-FR" sz="1200" b="0" i="0" u="none" strike="noStrike" dirty="0">
                        <a:effectLst/>
                        <a:latin typeface="+mn-lt"/>
                      </a:endParaRPr>
                    </a:p>
                  </a:txBody>
                  <a:tcPr marL="36000" marR="36000" marT="73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ctr" fontAlgn="ctr">
                        <a:spcBef>
                          <a:spcPts val="0"/>
                        </a:spcBef>
                        <a:spcAft>
                          <a:spcPts val="0"/>
                        </a:spcAft>
                      </a:pPr>
                      <a:r>
                        <a:rPr lang="fr-FR" sz="800" b="1" i="0" u="none" strike="noStrike">
                          <a:solidFill>
                            <a:srgbClr val="000000"/>
                          </a:solidFill>
                          <a:effectLst/>
                          <a:latin typeface="+mn-lt"/>
                        </a:rPr>
                        <a:t>Durée des formations recyclages</a:t>
                      </a:r>
                      <a:endParaRPr lang="fr-FR" sz="1200" b="0" i="0" u="none" strike="noStrike">
                        <a:effectLst/>
                        <a:latin typeface="+mn-lt"/>
                      </a:endParaRPr>
                    </a:p>
                  </a:txBody>
                  <a:tcPr marL="36000" marR="36000" marT="73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extLst>
                  <a:ext uri="{0D108BD9-81ED-4DB2-BD59-A6C34878D82A}">
                    <a16:rowId xmlns:a16="http://schemas.microsoft.com/office/drawing/2014/main" val="104397015"/>
                  </a:ext>
                </a:extLst>
              </a:tr>
              <a:tr h="397042">
                <a:tc>
                  <a:txBody>
                    <a:bodyPr/>
                    <a:lstStyle/>
                    <a:p>
                      <a:pPr marL="63450" indent="0" algn="ctr" fontAlgn="ctr">
                        <a:spcBef>
                          <a:spcPts val="0"/>
                        </a:spcBef>
                        <a:spcAft>
                          <a:spcPts val="0"/>
                        </a:spcAft>
                        <a:buFont typeface="Wingdings" panose="05000000000000000000" pitchFamily="2" charset="2"/>
                        <a:buNone/>
                      </a:pPr>
                      <a:r>
                        <a:rPr lang="fr-FR" sz="900" b="1" i="0" u="none" strike="noStrike" dirty="0">
                          <a:solidFill>
                            <a:srgbClr val="000000"/>
                          </a:solidFill>
                          <a:effectLst/>
                          <a:latin typeface="Calibri" panose="020F0502020204030204" pitchFamily="34" charset="0"/>
                        </a:rPr>
                        <a:t>SCN1</a:t>
                      </a:r>
                      <a:endParaRPr lang="fr-FR" sz="900" b="0" i="0" u="none" strike="noStrike" dirty="0">
                        <a:effectLst/>
                        <a:latin typeface="Arial" panose="020B0604020202020204" pitchFamily="34" charset="0"/>
                      </a:endParaRPr>
                    </a:p>
                  </a:txBody>
                  <a:tcPr marL="36000" marR="36000" marT="73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spcBef>
                          <a:spcPts val="0"/>
                        </a:spcBef>
                        <a:spcAft>
                          <a:spcPts val="0"/>
                        </a:spcAft>
                      </a:pPr>
                      <a:r>
                        <a:rPr lang="fr-FR" sz="900" b="0" i="0" u="none" strike="noStrike">
                          <a:solidFill>
                            <a:srgbClr val="000000"/>
                          </a:solidFill>
                          <a:effectLst/>
                          <a:latin typeface="Calibri" panose="020F0502020204030204" pitchFamily="34" charset="0"/>
                        </a:rPr>
                        <a:t>Intervenant</a:t>
                      </a:r>
                      <a:endParaRPr lang="fr-FR" sz="900" b="0" i="0" u="none" strike="noStrike">
                        <a:effectLst/>
                        <a:latin typeface="Arial" panose="020B0604020202020204" pitchFamily="34" charset="0"/>
                      </a:endParaRPr>
                    </a:p>
                  </a:txBody>
                  <a:tcPr marL="36000" marR="36000" marT="73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just" fontAlgn="ctr">
                        <a:spcBef>
                          <a:spcPts val="0"/>
                        </a:spcBef>
                        <a:spcAft>
                          <a:spcPts val="0"/>
                        </a:spcAft>
                      </a:pPr>
                      <a:r>
                        <a:rPr lang="fr-FR" sz="900" b="0" i="0" u="none" strike="noStrike">
                          <a:solidFill>
                            <a:srgbClr val="000000"/>
                          </a:solidFill>
                          <a:effectLst/>
                          <a:latin typeface="Calibri" panose="020F0502020204030204" pitchFamily="34" charset="0"/>
                        </a:rPr>
                        <a:t>Être capable de mettre en œuvre les pratiques de base pour circuler en CNPE.</a:t>
                      </a:r>
                      <a:endParaRPr lang="fr-FR" sz="900" b="0" i="0" u="none" strike="noStrike">
                        <a:effectLst/>
                        <a:latin typeface="Arial" panose="020B0604020202020204" pitchFamily="34" charset="0"/>
                      </a:endParaRPr>
                    </a:p>
                  </a:txBody>
                  <a:tcPr marL="36000" marR="36000" marT="73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spcBef>
                          <a:spcPts val="0"/>
                        </a:spcBef>
                        <a:spcAft>
                          <a:spcPts val="0"/>
                        </a:spcAft>
                      </a:pPr>
                      <a:r>
                        <a:rPr lang="fr-FR" sz="900" b="0" i="0" u="none" strike="noStrike">
                          <a:solidFill>
                            <a:srgbClr val="000000"/>
                          </a:solidFill>
                          <a:effectLst/>
                          <a:latin typeface="Calibri" panose="020F0502020204030204" pitchFamily="34" charset="0"/>
                        </a:rPr>
                        <a:t>M0</a:t>
                      </a:r>
                      <a:endParaRPr lang="fr-FR" sz="900" b="0" i="0" u="none" strike="noStrike">
                        <a:effectLst/>
                        <a:latin typeface="Arial" panose="020B0604020202020204" pitchFamily="34" charset="0"/>
                      </a:endParaRPr>
                    </a:p>
                  </a:txBody>
                  <a:tcPr marL="36000" marR="36000" marT="73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0" indent="0" algn="just" fontAlgn="ctr">
                        <a:spcBef>
                          <a:spcPts val="0"/>
                        </a:spcBef>
                        <a:spcAft>
                          <a:spcPts val="0"/>
                        </a:spcAft>
                        <a:buFont typeface="Wingdings" panose="05000000000000000000" pitchFamily="2" charset="2"/>
                        <a:buNone/>
                      </a:pPr>
                      <a:r>
                        <a:rPr lang="fr-FR" sz="900" b="0" i="0" u="none" strike="noStrike" dirty="0">
                          <a:effectLst/>
                          <a:latin typeface="+mn-lt"/>
                        </a:rPr>
                        <a:t>Avoir suivi une formation à la sécurité classique</a:t>
                      </a:r>
                    </a:p>
                  </a:txBody>
                  <a:tcPr marL="36000" marR="36000" marT="73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spcBef>
                          <a:spcPts val="0"/>
                        </a:spcBef>
                        <a:spcAft>
                          <a:spcPts val="0"/>
                        </a:spcAft>
                      </a:pPr>
                      <a:r>
                        <a:rPr lang="fr-FR" sz="900" b="0" i="0" u="none" strike="noStrike">
                          <a:solidFill>
                            <a:srgbClr val="000000"/>
                          </a:solidFill>
                          <a:effectLst/>
                          <a:latin typeface="Calibri" panose="020F0502020204030204" pitchFamily="34" charset="0"/>
                        </a:rPr>
                        <a:t>28h</a:t>
                      </a:r>
                      <a:endParaRPr lang="fr-FR" sz="900" b="0" i="0" u="none" strike="noStrike">
                        <a:effectLst/>
                        <a:latin typeface="Arial" panose="020B0604020202020204" pitchFamily="34" charset="0"/>
                      </a:endParaRPr>
                    </a:p>
                  </a:txBody>
                  <a:tcPr marL="36000" marR="36000" marT="73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spcBef>
                          <a:spcPts val="0"/>
                        </a:spcBef>
                        <a:spcAft>
                          <a:spcPts val="0"/>
                        </a:spcAft>
                      </a:pPr>
                      <a:r>
                        <a:rPr lang="fr-FR" sz="800" b="0" i="0" u="none" strike="noStrike">
                          <a:solidFill>
                            <a:srgbClr val="000000"/>
                          </a:solidFill>
                          <a:effectLst/>
                          <a:latin typeface="Calibri" panose="020F0502020204030204" pitchFamily="34" charset="0"/>
                        </a:rPr>
                        <a:t>Formation en cours de validité</a:t>
                      </a:r>
                      <a:endParaRPr lang="fr-FR" sz="800" b="0" i="0" u="none" strike="noStrike">
                        <a:effectLst/>
                        <a:latin typeface="Arial" panose="020B0604020202020204" pitchFamily="34" charset="0"/>
                      </a:endParaRPr>
                    </a:p>
                  </a:txBody>
                  <a:tcPr marL="36000" marR="36000" marT="73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spcBef>
                          <a:spcPts val="0"/>
                        </a:spcBef>
                        <a:spcAft>
                          <a:spcPts val="0"/>
                        </a:spcAft>
                      </a:pPr>
                      <a:r>
                        <a:rPr lang="fr-FR" sz="800" b="0" i="0" u="none" strike="noStrike">
                          <a:solidFill>
                            <a:srgbClr val="000000"/>
                          </a:solidFill>
                          <a:effectLst/>
                          <a:latin typeface="Calibri" panose="020F0502020204030204" pitchFamily="34" charset="0"/>
                        </a:rPr>
                        <a:t>4  ans</a:t>
                      </a:r>
                      <a:endParaRPr lang="fr-FR" sz="800" b="0" i="0" u="none" strike="noStrike">
                        <a:effectLst/>
                        <a:latin typeface="Arial" panose="020B0604020202020204" pitchFamily="34" charset="0"/>
                      </a:endParaRPr>
                    </a:p>
                  </a:txBody>
                  <a:tcPr marL="36000" marR="36000" marT="73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0" indent="0" algn="ctr" fontAlgn="ctr">
                        <a:spcBef>
                          <a:spcPts val="0"/>
                        </a:spcBef>
                        <a:spcAft>
                          <a:spcPts val="0"/>
                        </a:spcAft>
                        <a:buFont typeface="Wingdings" panose="05000000000000000000" pitchFamily="2" charset="2"/>
                        <a:buNone/>
                      </a:pPr>
                      <a:r>
                        <a:rPr lang="fr-FR" sz="900" b="1" i="0" u="none" strike="noStrike" dirty="0">
                          <a:solidFill>
                            <a:srgbClr val="000000"/>
                          </a:solidFill>
                          <a:effectLst/>
                          <a:latin typeface="Calibri" panose="020F0502020204030204" pitchFamily="34" charset="0"/>
                        </a:rPr>
                        <a:t>RSCN1</a:t>
                      </a:r>
                      <a:endParaRPr lang="fr-FR" sz="900" b="0" i="0" u="none" strike="noStrike" dirty="0">
                        <a:effectLst/>
                        <a:latin typeface="Arial" panose="020B0604020202020204" pitchFamily="34" charset="0"/>
                      </a:endParaRPr>
                    </a:p>
                  </a:txBody>
                  <a:tcPr marL="36000" marR="36000" marT="73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spcBef>
                          <a:spcPts val="0"/>
                        </a:spcBef>
                        <a:spcAft>
                          <a:spcPts val="0"/>
                        </a:spcAft>
                      </a:pPr>
                      <a:r>
                        <a:rPr lang="pt-BR" sz="900" b="0" i="0" u="none" strike="noStrike">
                          <a:solidFill>
                            <a:srgbClr val="000000"/>
                          </a:solidFill>
                          <a:effectLst/>
                          <a:latin typeface="Calibri" panose="020F0502020204030204" pitchFamily="34" charset="0"/>
                        </a:rPr>
                        <a:t>14h RSCN1 </a:t>
                      </a:r>
                    </a:p>
                    <a:p>
                      <a:pPr algn="ctr" fontAlgn="ctr">
                        <a:spcBef>
                          <a:spcPts val="0"/>
                        </a:spcBef>
                        <a:spcAft>
                          <a:spcPts val="0"/>
                        </a:spcAft>
                      </a:pPr>
                      <a:r>
                        <a:rPr lang="pt-BR" sz="900" b="0" i="0" u="none" strike="noStrike">
                          <a:solidFill>
                            <a:srgbClr val="000000"/>
                          </a:solidFill>
                          <a:effectLst/>
                          <a:latin typeface="Calibri" panose="020F0502020204030204" pitchFamily="34" charset="0"/>
                        </a:rPr>
                        <a:t>21h R-SCN1/CSQ</a:t>
                      </a:r>
                      <a:endParaRPr lang="pt-BR" sz="900" b="0" i="0" u="none" strike="noStrike">
                        <a:effectLst/>
                        <a:latin typeface="Arial" panose="020B0604020202020204" pitchFamily="34" charset="0"/>
                      </a:endParaRPr>
                    </a:p>
                  </a:txBody>
                  <a:tcPr marL="36000" marR="36000" marT="73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662976734"/>
                  </a:ext>
                </a:extLst>
              </a:tr>
              <a:tr h="528587">
                <a:tc>
                  <a:txBody>
                    <a:bodyPr/>
                    <a:lstStyle/>
                    <a:p>
                      <a:pPr marL="63450" indent="0" algn="ctr" fontAlgn="ctr">
                        <a:spcBef>
                          <a:spcPts val="0"/>
                        </a:spcBef>
                        <a:spcAft>
                          <a:spcPts val="0"/>
                        </a:spcAft>
                        <a:buFont typeface="Wingdings" panose="05000000000000000000" pitchFamily="2" charset="2"/>
                        <a:buNone/>
                      </a:pPr>
                      <a:r>
                        <a:rPr lang="fr-FR" sz="900" b="1" i="0" u="none" strike="noStrike" dirty="0">
                          <a:solidFill>
                            <a:srgbClr val="000000"/>
                          </a:solidFill>
                          <a:effectLst/>
                          <a:latin typeface="Calibri" panose="020F0502020204030204" pitchFamily="34" charset="0"/>
                        </a:rPr>
                        <a:t>CSQ</a:t>
                      </a:r>
                      <a:endParaRPr lang="fr-FR" sz="900" b="0" i="0" u="none" strike="noStrike" dirty="0">
                        <a:effectLst/>
                        <a:latin typeface="Arial" panose="020B0604020202020204" pitchFamily="34" charset="0"/>
                      </a:endParaRPr>
                    </a:p>
                  </a:txBody>
                  <a:tcPr marL="36000" marR="36000" marT="73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spcBef>
                          <a:spcPts val="0"/>
                        </a:spcBef>
                        <a:spcAft>
                          <a:spcPts val="0"/>
                        </a:spcAft>
                      </a:pPr>
                      <a:r>
                        <a:rPr lang="fr-FR" sz="900" b="0" i="0" u="none" strike="noStrike" dirty="0">
                          <a:solidFill>
                            <a:srgbClr val="000000"/>
                          </a:solidFill>
                          <a:effectLst/>
                          <a:latin typeface="Calibri" panose="020F0502020204030204" pitchFamily="34" charset="0"/>
                        </a:rPr>
                        <a:t>Niv1 (Intervenant)</a:t>
                      </a:r>
                    </a:p>
                  </a:txBody>
                  <a:tcPr marL="36000" marR="36000" marT="73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just" fontAlgn="ctr">
                        <a:spcBef>
                          <a:spcPts val="0"/>
                        </a:spcBef>
                        <a:spcAft>
                          <a:spcPts val="0"/>
                        </a:spcAft>
                      </a:pPr>
                      <a:r>
                        <a:rPr lang="fr-FR" sz="900" b="0" i="0" u="none" strike="noStrike">
                          <a:solidFill>
                            <a:srgbClr val="000000"/>
                          </a:solidFill>
                          <a:effectLst/>
                          <a:latin typeface="Calibri" panose="020F0502020204030204" pitchFamily="34" charset="0"/>
                        </a:rPr>
                        <a:t>Être capable de mettre en œuvre les pratiques de base de sûreté et de qualité de maintenance. </a:t>
                      </a:r>
                      <a:endParaRPr lang="fr-FR" sz="900" b="0" i="0" u="none" strike="noStrike">
                        <a:effectLst/>
                        <a:latin typeface="Arial" panose="020B0604020202020204" pitchFamily="34" charset="0"/>
                      </a:endParaRPr>
                    </a:p>
                  </a:txBody>
                  <a:tcPr marL="36000" marR="36000" marT="73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spcBef>
                          <a:spcPts val="0"/>
                        </a:spcBef>
                        <a:spcAft>
                          <a:spcPts val="0"/>
                        </a:spcAft>
                      </a:pPr>
                      <a:r>
                        <a:rPr lang="fr-FR" sz="900" b="0" i="0" u="none" strike="noStrike">
                          <a:solidFill>
                            <a:srgbClr val="000000"/>
                          </a:solidFill>
                          <a:effectLst/>
                          <a:latin typeface="Calibri" panose="020F0502020204030204" pitchFamily="34" charset="0"/>
                        </a:rPr>
                        <a:t>HN1</a:t>
                      </a:r>
                    </a:p>
                    <a:p>
                      <a:pPr algn="ctr" fontAlgn="ctr">
                        <a:spcBef>
                          <a:spcPts val="0"/>
                        </a:spcBef>
                        <a:spcAft>
                          <a:spcPts val="0"/>
                        </a:spcAft>
                      </a:pPr>
                      <a:r>
                        <a:rPr lang="fr-FR" sz="900" b="0" i="0" u="none" strike="noStrike">
                          <a:solidFill>
                            <a:srgbClr val="000000"/>
                          </a:solidFill>
                          <a:effectLst/>
                          <a:latin typeface="Calibri" panose="020F0502020204030204" pitchFamily="34" charset="0"/>
                        </a:rPr>
                        <a:t>(SCN1+ CSQ)</a:t>
                      </a:r>
                      <a:endParaRPr lang="fr-FR" sz="900" b="0" i="0" u="none" strike="noStrike">
                        <a:effectLst/>
                        <a:latin typeface="Arial" panose="020B0604020202020204" pitchFamily="34" charset="0"/>
                      </a:endParaRPr>
                    </a:p>
                  </a:txBody>
                  <a:tcPr marL="36000" marR="36000" marT="73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0" indent="0" algn="just" fontAlgn="ctr">
                        <a:spcBef>
                          <a:spcPts val="0"/>
                        </a:spcBef>
                        <a:spcAft>
                          <a:spcPts val="0"/>
                        </a:spcAft>
                        <a:buFont typeface="Wingdings" panose="05000000000000000000" pitchFamily="2" charset="2"/>
                        <a:buNone/>
                      </a:pPr>
                      <a:r>
                        <a:rPr lang="fr-FR" sz="900" b="0" i="0" u="none" strike="noStrike" dirty="0">
                          <a:solidFill>
                            <a:srgbClr val="000000"/>
                          </a:solidFill>
                          <a:effectLst/>
                          <a:latin typeface="Calibri" panose="020F0502020204030204" pitchFamily="34" charset="0"/>
                        </a:rPr>
                        <a:t>SCN1  en cours de validité</a:t>
                      </a:r>
                      <a:endParaRPr lang="fr-FR" sz="900" b="0" i="0" u="none" strike="noStrike" dirty="0">
                        <a:effectLst/>
                        <a:latin typeface="Arial" panose="020B0604020202020204" pitchFamily="34" charset="0"/>
                      </a:endParaRPr>
                    </a:p>
                  </a:txBody>
                  <a:tcPr marL="36000" marR="36000" marT="73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spcBef>
                          <a:spcPts val="0"/>
                        </a:spcBef>
                        <a:spcAft>
                          <a:spcPts val="0"/>
                        </a:spcAft>
                      </a:pPr>
                      <a:r>
                        <a:rPr lang="fr-FR" sz="900" b="0" i="0" u="none" strike="noStrike">
                          <a:solidFill>
                            <a:srgbClr val="000000"/>
                          </a:solidFill>
                          <a:effectLst/>
                          <a:latin typeface="Calibri" panose="020F0502020204030204" pitchFamily="34" charset="0"/>
                        </a:rPr>
                        <a:t>21h</a:t>
                      </a:r>
                      <a:endParaRPr lang="fr-FR" sz="900" b="0" i="0" u="none" strike="noStrike">
                        <a:effectLst/>
                        <a:latin typeface="Arial" panose="020B0604020202020204" pitchFamily="34" charset="0"/>
                      </a:endParaRPr>
                    </a:p>
                  </a:txBody>
                  <a:tcPr marL="36000" marR="36000" marT="73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fr-FR" sz="8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t>Formation en cours de validité</a:t>
                      </a:r>
                      <a:endParaRPr kumimoji="0" lang="fr-FR" sz="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a:txBody>
                  <a:tcPr marL="36000" marR="36000" marT="73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spcBef>
                          <a:spcPts val="0"/>
                        </a:spcBef>
                        <a:spcAft>
                          <a:spcPts val="0"/>
                        </a:spcAft>
                      </a:pPr>
                      <a:r>
                        <a:rPr lang="fr-FR" sz="800" b="0" i="0" u="none" strike="noStrike">
                          <a:solidFill>
                            <a:srgbClr val="000000"/>
                          </a:solidFill>
                          <a:effectLst/>
                          <a:latin typeface="Calibri" panose="020F0502020204030204" pitchFamily="34" charset="0"/>
                        </a:rPr>
                        <a:t>4  ans</a:t>
                      </a:r>
                      <a:endParaRPr lang="fr-FR" sz="800" b="0" i="0" u="none" strike="noStrike">
                        <a:effectLst/>
                        <a:latin typeface="Arial" panose="020B0604020202020204" pitchFamily="34" charset="0"/>
                      </a:endParaRPr>
                    </a:p>
                  </a:txBody>
                  <a:tcPr marL="36000" marR="36000" marT="73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0" indent="0" algn="ctr" fontAlgn="ctr">
                        <a:spcBef>
                          <a:spcPts val="0"/>
                        </a:spcBef>
                        <a:spcAft>
                          <a:spcPts val="0"/>
                        </a:spcAft>
                        <a:buFont typeface="Wingdings" panose="05000000000000000000" pitchFamily="2" charset="2"/>
                        <a:buNone/>
                      </a:pPr>
                      <a:r>
                        <a:rPr lang="fr-FR" sz="900" b="1" i="0" u="none" strike="noStrike" dirty="0">
                          <a:solidFill>
                            <a:srgbClr val="000000"/>
                          </a:solidFill>
                          <a:effectLst/>
                          <a:latin typeface="Calibri" panose="020F0502020204030204" pitchFamily="34" charset="0"/>
                        </a:rPr>
                        <a:t>RCSQ</a:t>
                      </a:r>
                      <a:endParaRPr lang="fr-FR" sz="900" b="0" i="0" u="none" strike="noStrike" dirty="0">
                        <a:effectLst/>
                        <a:latin typeface="Arial" panose="020B0604020202020204" pitchFamily="34" charset="0"/>
                      </a:endParaRPr>
                    </a:p>
                  </a:txBody>
                  <a:tcPr marL="36000" marR="36000" marT="73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spcBef>
                          <a:spcPts val="0"/>
                        </a:spcBef>
                        <a:spcAft>
                          <a:spcPts val="0"/>
                        </a:spcAft>
                      </a:pPr>
                      <a:r>
                        <a:rPr lang="pt-BR" sz="900" b="0" i="0" u="none" strike="noStrike" dirty="0">
                          <a:solidFill>
                            <a:srgbClr val="000000"/>
                          </a:solidFill>
                          <a:effectLst/>
                          <a:latin typeface="Calibri" panose="020F0502020204030204" pitchFamily="34" charset="0"/>
                        </a:rPr>
                        <a:t>14h RCSQ</a:t>
                      </a:r>
                      <a:br>
                        <a:rPr lang="pt-BR" sz="900" b="0" i="0" u="none" strike="noStrike" dirty="0">
                          <a:solidFill>
                            <a:srgbClr val="000000"/>
                          </a:solidFill>
                          <a:effectLst/>
                          <a:latin typeface="Calibri" panose="020F0502020204030204" pitchFamily="34" charset="0"/>
                        </a:rPr>
                      </a:br>
                      <a:r>
                        <a:rPr lang="pt-BR" sz="900" b="0" i="0" u="none" strike="noStrike" dirty="0">
                          <a:solidFill>
                            <a:srgbClr val="000000"/>
                          </a:solidFill>
                          <a:effectLst/>
                          <a:latin typeface="Calibri" panose="020F0502020204030204" pitchFamily="34" charset="0"/>
                        </a:rPr>
                        <a:t>21h R-SCN1/CSQ</a:t>
                      </a:r>
                    </a:p>
                    <a:p>
                      <a:pPr algn="ctr" fontAlgn="ctr">
                        <a:spcBef>
                          <a:spcPts val="0"/>
                        </a:spcBef>
                        <a:spcAft>
                          <a:spcPts val="0"/>
                        </a:spcAft>
                      </a:pPr>
                      <a:r>
                        <a:rPr lang="pt-BR" sz="900" b="0" i="0" u="none" strike="noStrike" dirty="0">
                          <a:solidFill>
                            <a:schemeClr val="tx1"/>
                          </a:solidFill>
                          <a:effectLst/>
                          <a:latin typeface="Calibri" panose="020F0502020204030204" pitchFamily="34" charset="0"/>
                        </a:rPr>
                        <a:t>21h R-SCN2/CSQ</a:t>
                      </a:r>
                      <a:endParaRPr lang="pt-BR" sz="900" b="0" i="0" u="none" strike="noStrike" dirty="0">
                        <a:solidFill>
                          <a:schemeClr val="tx1"/>
                        </a:solidFill>
                        <a:effectLst/>
                        <a:latin typeface="Arial" panose="020B0604020202020204" pitchFamily="34" charset="0"/>
                      </a:endParaRPr>
                    </a:p>
                  </a:txBody>
                  <a:tcPr marL="36000" marR="36000" marT="73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153040394"/>
                  </a:ext>
                </a:extLst>
              </a:tr>
              <a:tr h="513806">
                <a:tc>
                  <a:txBody>
                    <a:bodyPr/>
                    <a:lstStyle/>
                    <a:p>
                      <a:pPr marL="63450" indent="0" algn="ctr" fontAlgn="ctr">
                        <a:spcBef>
                          <a:spcPts val="0"/>
                        </a:spcBef>
                        <a:spcAft>
                          <a:spcPts val="0"/>
                        </a:spcAft>
                        <a:buFont typeface="Wingdings" panose="05000000000000000000" pitchFamily="2" charset="2"/>
                        <a:buNone/>
                      </a:pPr>
                      <a:r>
                        <a:rPr lang="fr-FR" sz="900" b="1" i="0" u="none" strike="noStrike" dirty="0">
                          <a:solidFill>
                            <a:srgbClr val="000000"/>
                          </a:solidFill>
                          <a:effectLst/>
                          <a:latin typeface="Calibri" panose="020F0502020204030204" pitchFamily="34" charset="0"/>
                        </a:rPr>
                        <a:t>SCN2</a:t>
                      </a:r>
                      <a:endParaRPr lang="fr-FR" sz="900" b="0" i="0" u="none" strike="noStrike" dirty="0">
                        <a:effectLst/>
                        <a:latin typeface="Arial" panose="020B0604020202020204" pitchFamily="34" charset="0"/>
                      </a:endParaRPr>
                    </a:p>
                  </a:txBody>
                  <a:tcPr marL="36000" marR="36000" marT="73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spcBef>
                          <a:spcPts val="0"/>
                        </a:spcBef>
                        <a:spcAft>
                          <a:spcPts val="0"/>
                        </a:spcAft>
                      </a:pPr>
                      <a:r>
                        <a:rPr lang="fr-FR" sz="900" b="0" i="0" u="none" strike="noStrike">
                          <a:solidFill>
                            <a:srgbClr val="000000"/>
                          </a:solidFill>
                          <a:effectLst/>
                          <a:latin typeface="Calibri" panose="020F0502020204030204" pitchFamily="34" charset="0"/>
                        </a:rPr>
                        <a:t>Chargé de travaux, travailleur "autonomes" et contrôleur technique</a:t>
                      </a:r>
                      <a:endParaRPr lang="fr-FR" sz="900" b="0" i="0" u="none" strike="noStrike">
                        <a:effectLst/>
                        <a:latin typeface="Arial" panose="020B0604020202020204" pitchFamily="34" charset="0"/>
                      </a:endParaRPr>
                    </a:p>
                  </a:txBody>
                  <a:tcPr marL="36000" marR="36000" marT="73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just" fontAlgn="ctr">
                        <a:spcBef>
                          <a:spcPts val="0"/>
                        </a:spcBef>
                        <a:spcAft>
                          <a:spcPts val="0"/>
                        </a:spcAft>
                      </a:pPr>
                      <a:r>
                        <a:rPr lang="fr-FR" sz="900" b="0" i="0" u="none" strike="noStrike">
                          <a:solidFill>
                            <a:srgbClr val="000000"/>
                          </a:solidFill>
                          <a:effectLst/>
                          <a:latin typeface="Calibri" panose="020F0502020204030204" pitchFamily="34" charset="0"/>
                        </a:rPr>
                        <a:t>Être capable de mettre en œuvre les pratiques de base d'organisation et de maîtrise du chantier en milieu industriel</a:t>
                      </a:r>
                      <a:endParaRPr lang="fr-FR" sz="900" b="0" i="0" u="none" strike="noStrike">
                        <a:effectLst/>
                        <a:latin typeface="Arial" panose="020B0604020202020204" pitchFamily="34" charset="0"/>
                      </a:endParaRPr>
                    </a:p>
                  </a:txBody>
                  <a:tcPr marL="36000" marR="36000" marT="73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spcBef>
                          <a:spcPts val="0"/>
                        </a:spcBef>
                        <a:spcAft>
                          <a:spcPts val="0"/>
                        </a:spcAft>
                      </a:pPr>
                      <a:r>
                        <a:rPr lang="fr-FR" sz="900" b="0" i="0" u="none" strike="noStrike">
                          <a:solidFill>
                            <a:srgbClr val="000000"/>
                          </a:solidFill>
                          <a:effectLst/>
                          <a:latin typeface="Calibri" panose="020F0502020204030204" pitchFamily="34" charset="0"/>
                        </a:rPr>
                        <a:t>HN2</a:t>
                      </a:r>
                    </a:p>
                    <a:p>
                      <a:pPr algn="ctr" fontAlgn="ctr">
                        <a:spcBef>
                          <a:spcPts val="0"/>
                        </a:spcBef>
                        <a:spcAft>
                          <a:spcPts val="0"/>
                        </a:spcAft>
                      </a:pPr>
                      <a:r>
                        <a:rPr lang="fr-FR" sz="900" b="0" i="0" u="none" strike="noStrike">
                          <a:solidFill>
                            <a:srgbClr val="000000"/>
                          </a:solidFill>
                          <a:effectLst/>
                          <a:latin typeface="Calibri" panose="020F0502020204030204" pitchFamily="34" charset="0"/>
                        </a:rPr>
                        <a:t>(HN1+ SCN2)</a:t>
                      </a:r>
                      <a:endParaRPr lang="fr-FR" sz="900" b="0" i="0" u="none" strike="noStrike">
                        <a:effectLst/>
                        <a:latin typeface="Arial" panose="020B0604020202020204" pitchFamily="34" charset="0"/>
                      </a:endParaRPr>
                    </a:p>
                  </a:txBody>
                  <a:tcPr marL="36000" marR="36000" marT="73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0" indent="0" algn="just" fontAlgn="ctr">
                        <a:spcBef>
                          <a:spcPts val="0"/>
                        </a:spcBef>
                        <a:spcAft>
                          <a:spcPts val="0"/>
                        </a:spcAft>
                        <a:buFont typeface="Wingdings" panose="05000000000000000000" pitchFamily="2" charset="2"/>
                        <a:buNone/>
                      </a:pPr>
                      <a:r>
                        <a:rPr lang="fr-FR" sz="900" b="0" i="0" u="none" strike="noStrike" dirty="0">
                          <a:solidFill>
                            <a:srgbClr val="000000"/>
                          </a:solidFill>
                          <a:effectLst/>
                          <a:latin typeface="Calibri" panose="020F0502020204030204" pitchFamily="34" charset="0"/>
                        </a:rPr>
                        <a:t>SCN1 et CSQ en cours de validité + 3 interventions techniques sur CNPE</a:t>
                      </a:r>
                      <a:endParaRPr lang="fr-FR" sz="900" b="0" i="0" u="none" strike="noStrike" dirty="0">
                        <a:effectLst/>
                        <a:latin typeface="Arial" panose="020B0604020202020204" pitchFamily="34" charset="0"/>
                      </a:endParaRPr>
                    </a:p>
                  </a:txBody>
                  <a:tcPr marL="36000" marR="36000" marT="73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spcBef>
                          <a:spcPts val="0"/>
                        </a:spcBef>
                        <a:spcAft>
                          <a:spcPts val="0"/>
                        </a:spcAft>
                      </a:pPr>
                      <a:r>
                        <a:rPr lang="fr-FR" sz="900" b="0" i="0" u="none" strike="noStrike">
                          <a:solidFill>
                            <a:srgbClr val="000000"/>
                          </a:solidFill>
                          <a:effectLst/>
                          <a:latin typeface="Calibri" panose="020F0502020204030204" pitchFamily="34" charset="0"/>
                        </a:rPr>
                        <a:t>28h</a:t>
                      </a:r>
                      <a:endParaRPr lang="fr-FR" sz="900" b="0" i="0" u="none" strike="noStrike">
                        <a:effectLst/>
                        <a:latin typeface="Arial" panose="020B0604020202020204" pitchFamily="34" charset="0"/>
                      </a:endParaRPr>
                    </a:p>
                  </a:txBody>
                  <a:tcPr marL="36000" marR="36000" marT="73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fr-FR" sz="8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t>Formation en cours de validité</a:t>
                      </a:r>
                      <a:endParaRPr kumimoji="0" lang="fr-FR" sz="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a:txBody>
                  <a:tcPr marL="36000" marR="36000" marT="73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spcBef>
                          <a:spcPts val="0"/>
                        </a:spcBef>
                        <a:spcAft>
                          <a:spcPts val="0"/>
                        </a:spcAft>
                      </a:pPr>
                      <a:r>
                        <a:rPr lang="fr-FR" sz="800" b="0" i="0" u="none" strike="noStrike">
                          <a:solidFill>
                            <a:srgbClr val="000000"/>
                          </a:solidFill>
                          <a:effectLst/>
                          <a:latin typeface="Calibri" panose="020F0502020204030204" pitchFamily="34" charset="0"/>
                        </a:rPr>
                        <a:t>4  ans</a:t>
                      </a:r>
                      <a:endParaRPr lang="fr-FR" sz="800" b="0" i="0" u="none" strike="noStrike">
                        <a:effectLst/>
                        <a:latin typeface="Arial" panose="020B0604020202020204" pitchFamily="34" charset="0"/>
                      </a:endParaRPr>
                    </a:p>
                  </a:txBody>
                  <a:tcPr marL="36000" marR="36000" marT="73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0" indent="0" algn="ctr" fontAlgn="ctr">
                        <a:spcBef>
                          <a:spcPts val="0"/>
                        </a:spcBef>
                        <a:spcAft>
                          <a:spcPts val="0"/>
                        </a:spcAft>
                        <a:buFont typeface="Wingdings" panose="05000000000000000000" pitchFamily="2" charset="2"/>
                        <a:buNone/>
                      </a:pPr>
                      <a:r>
                        <a:rPr lang="fr-FR" sz="900" b="1" i="0" u="none" strike="noStrike" dirty="0">
                          <a:solidFill>
                            <a:srgbClr val="000000"/>
                          </a:solidFill>
                          <a:effectLst/>
                          <a:latin typeface="Calibri" panose="020F0502020204030204" pitchFamily="34" charset="0"/>
                        </a:rPr>
                        <a:t>RSCN2CSQ</a:t>
                      </a:r>
                      <a:endParaRPr lang="fr-FR" sz="900" b="0" i="0" u="none" strike="noStrike" dirty="0">
                        <a:effectLst/>
                        <a:latin typeface="Arial" panose="020B0604020202020204" pitchFamily="34" charset="0"/>
                      </a:endParaRPr>
                    </a:p>
                  </a:txBody>
                  <a:tcPr marL="36000" marR="36000" marT="73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spcBef>
                          <a:spcPts val="0"/>
                        </a:spcBef>
                        <a:spcAft>
                          <a:spcPts val="0"/>
                        </a:spcAft>
                      </a:pPr>
                      <a:r>
                        <a:rPr lang="pt-BR" sz="900" b="0" i="0" u="none" strike="noStrike" dirty="0">
                          <a:solidFill>
                            <a:srgbClr val="000000"/>
                          </a:solidFill>
                          <a:effectLst/>
                          <a:latin typeface="Calibri" panose="020F0502020204030204" pitchFamily="34" charset="0"/>
                        </a:rPr>
                        <a:t>21h R-SCN2/CSQ</a:t>
                      </a:r>
                      <a:endParaRPr lang="pt-BR" sz="900" b="0" i="0" u="none" strike="noStrike" dirty="0">
                        <a:effectLst/>
                        <a:latin typeface="Arial" panose="020B0604020202020204" pitchFamily="34" charset="0"/>
                      </a:endParaRPr>
                    </a:p>
                  </a:txBody>
                  <a:tcPr marL="36000" marR="36000" marT="73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61986731"/>
                  </a:ext>
                </a:extLst>
              </a:tr>
              <a:tr h="583474">
                <a:tc>
                  <a:txBody>
                    <a:bodyPr/>
                    <a:lstStyle/>
                    <a:p>
                      <a:pPr marL="63450" indent="0" algn="ctr" fontAlgn="ctr">
                        <a:spcBef>
                          <a:spcPts val="0"/>
                        </a:spcBef>
                        <a:spcAft>
                          <a:spcPts val="0"/>
                        </a:spcAft>
                        <a:buFont typeface="Wingdings" panose="05000000000000000000" pitchFamily="2" charset="2"/>
                        <a:buNone/>
                      </a:pPr>
                      <a:r>
                        <a:rPr lang="fr-FR" sz="900" b="1" i="0" u="none" strike="noStrike" dirty="0">
                          <a:solidFill>
                            <a:srgbClr val="000000"/>
                          </a:solidFill>
                          <a:effectLst/>
                          <a:latin typeface="Calibri" panose="020F0502020204030204" pitchFamily="34" charset="0"/>
                        </a:rPr>
                        <a:t>RP1</a:t>
                      </a:r>
                      <a:endParaRPr lang="fr-FR" sz="900" b="0" i="0" u="none" strike="noStrike" dirty="0">
                        <a:effectLst/>
                        <a:latin typeface="Arial" panose="020B0604020202020204" pitchFamily="34" charset="0"/>
                      </a:endParaRPr>
                    </a:p>
                  </a:txBody>
                  <a:tcPr marL="36000" marR="36000" marT="73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spcBef>
                          <a:spcPts val="0"/>
                        </a:spcBef>
                        <a:spcAft>
                          <a:spcPts val="0"/>
                        </a:spcAft>
                      </a:pPr>
                      <a:r>
                        <a:rPr lang="fr-FR" sz="900" b="0" i="0" u="none" strike="noStrike">
                          <a:solidFill>
                            <a:srgbClr val="000000"/>
                          </a:solidFill>
                          <a:effectLst/>
                          <a:latin typeface="Calibri" panose="020F0502020204030204" pitchFamily="34" charset="0"/>
                        </a:rPr>
                        <a:t>Intervenant</a:t>
                      </a:r>
                      <a:endParaRPr lang="fr-FR" sz="900" b="0" i="0" u="none" strike="noStrike">
                        <a:effectLst/>
                        <a:latin typeface="Arial" panose="020B0604020202020204" pitchFamily="34" charset="0"/>
                      </a:endParaRPr>
                    </a:p>
                  </a:txBody>
                  <a:tcPr marL="36000" marR="36000" marT="73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just" fontAlgn="ctr">
                        <a:spcBef>
                          <a:spcPts val="0"/>
                        </a:spcBef>
                        <a:spcAft>
                          <a:spcPts val="0"/>
                        </a:spcAft>
                      </a:pPr>
                      <a:r>
                        <a:rPr lang="fr-FR" sz="900" b="0" i="0" u="none" strike="noStrike">
                          <a:solidFill>
                            <a:srgbClr val="000000"/>
                          </a:solidFill>
                          <a:effectLst/>
                          <a:latin typeface="Calibri" panose="020F0502020204030204" pitchFamily="34" charset="0"/>
                        </a:rPr>
                        <a:t>Être capable de mettre en œuvre les pratiques de base pour circuler et travailler sur CNPE et en ZC</a:t>
                      </a:r>
                      <a:endParaRPr lang="fr-FR" sz="900" b="0" i="0" u="none" strike="noStrike">
                        <a:effectLst/>
                        <a:latin typeface="Arial" panose="020B0604020202020204" pitchFamily="34" charset="0"/>
                      </a:endParaRPr>
                    </a:p>
                  </a:txBody>
                  <a:tcPr marL="36000" marR="36000" marT="73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spcBef>
                          <a:spcPts val="0"/>
                        </a:spcBef>
                        <a:spcAft>
                          <a:spcPts val="0"/>
                        </a:spcAft>
                      </a:pPr>
                      <a:r>
                        <a:rPr lang="fr-FR" sz="900" b="0" i="0" u="none" strike="noStrike">
                          <a:solidFill>
                            <a:srgbClr val="000000"/>
                          </a:solidFill>
                          <a:effectLst/>
                          <a:latin typeface="Calibri" panose="020F0502020204030204" pitchFamily="34" charset="0"/>
                        </a:rPr>
                        <a:t>RP1</a:t>
                      </a:r>
                      <a:endParaRPr lang="fr-FR" sz="900" b="0" i="0" u="none" strike="noStrike">
                        <a:effectLst/>
                        <a:latin typeface="Arial" panose="020B0604020202020204" pitchFamily="34" charset="0"/>
                      </a:endParaRPr>
                    </a:p>
                  </a:txBody>
                  <a:tcPr marL="36000" marR="36000" marT="73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0" indent="0" algn="just" rtl="0" fontAlgn="ctr">
                        <a:spcBef>
                          <a:spcPts val="0"/>
                        </a:spcBef>
                        <a:spcAft>
                          <a:spcPts val="0"/>
                        </a:spcAft>
                        <a:buFont typeface="Wingdings" panose="05000000000000000000" pitchFamily="2" charset="2"/>
                        <a:buNone/>
                      </a:pPr>
                      <a:r>
                        <a:rPr lang="fr-FR" sz="900" b="0" i="0" u="none" strike="noStrike" dirty="0">
                          <a:solidFill>
                            <a:srgbClr val="000000"/>
                          </a:solidFill>
                          <a:effectLst/>
                          <a:latin typeface="Calibri" panose="020F0502020204030204" pitchFamily="34" charset="0"/>
                        </a:rPr>
                        <a:t>SCN1 ou SCN2 en cours de validité  </a:t>
                      </a:r>
                      <a:r>
                        <a:rPr lang="fr-FR" sz="900" b="0" i="0" u="none" strike="noStrike" dirty="0">
                          <a:solidFill>
                            <a:schemeClr val="tx1"/>
                          </a:solidFill>
                          <a:effectLst/>
                          <a:latin typeface="Calibri" panose="020F0502020204030204" pitchFamily="34" charset="0"/>
                        </a:rPr>
                        <a:t>et CSQ </a:t>
                      </a:r>
                      <a:r>
                        <a:rPr lang="fr-FR" sz="900" b="0" i="0" u="none" strike="noStrike" dirty="0">
                          <a:solidFill>
                            <a:srgbClr val="000000"/>
                          </a:solidFill>
                          <a:effectLst/>
                          <a:latin typeface="Calibri" panose="020F0502020204030204" pitchFamily="34" charset="0"/>
                        </a:rPr>
                        <a:t>en cours de validité</a:t>
                      </a:r>
                      <a:endParaRPr lang="fr-FR" sz="900" b="0" i="0" u="none" strike="noStrike" dirty="0">
                        <a:effectLst/>
                        <a:latin typeface="Arial" panose="020B0604020202020204" pitchFamily="34" charset="0"/>
                      </a:endParaRPr>
                    </a:p>
                  </a:txBody>
                  <a:tcPr marL="36000" marR="36000" marT="73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spcBef>
                          <a:spcPts val="0"/>
                        </a:spcBef>
                        <a:spcAft>
                          <a:spcPts val="0"/>
                        </a:spcAft>
                      </a:pPr>
                      <a:r>
                        <a:rPr lang="fr-FR" sz="900" b="0" i="0" u="none" strike="noStrike">
                          <a:solidFill>
                            <a:srgbClr val="000000"/>
                          </a:solidFill>
                          <a:effectLst/>
                          <a:latin typeface="Calibri" panose="020F0502020204030204" pitchFamily="34" charset="0"/>
                        </a:rPr>
                        <a:t>28h</a:t>
                      </a:r>
                      <a:endParaRPr lang="fr-FR" sz="900" b="0" i="0" u="none" strike="noStrike">
                        <a:effectLst/>
                        <a:latin typeface="Arial" panose="020B0604020202020204" pitchFamily="34" charset="0"/>
                      </a:endParaRPr>
                    </a:p>
                  </a:txBody>
                  <a:tcPr marL="36000" marR="36000" marT="73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fr-FR" sz="8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t>Formation en cours de validité</a:t>
                      </a:r>
                      <a:endParaRPr kumimoji="0" lang="fr-FR" sz="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a:txBody>
                  <a:tcPr marL="36000" marR="36000" marT="73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spcBef>
                          <a:spcPts val="0"/>
                        </a:spcBef>
                        <a:spcAft>
                          <a:spcPts val="0"/>
                        </a:spcAft>
                      </a:pPr>
                      <a:r>
                        <a:rPr lang="fr-FR" sz="800" b="0" i="0" u="none" strike="noStrike">
                          <a:solidFill>
                            <a:srgbClr val="000000"/>
                          </a:solidFill>
                          <a:effectLst/>
                          <a:latin typeface="Calibri" panose="020F0502020204030204" pitchFamily="34" charset="0"/>
                        </a:rPr>
                        <a:t>3 ans</a:t>
                      </a:r>
                      <a:endParaRPr lang="fr-FR" sz="800" b="0" i="0" u="none" strike="noStrike">
                        <a:effectLst/>
                        <a:latin typeface="Arial" panose="020B0604020202020204" pitchFamily="34" charset="0"/>
                      </a:endParaRPr>
                    </a:p>
                  </a:txBody>
                  <a:tcPr marL="36000" marR="36000" marT="73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0" indent="0" algn="ctr" fontAlgn="ctr">
                        <a:spcBef>
                          <a:spcPts val="0"/>
                        </a:spcBef>
                        <a:spcAft>
                          <a:spcPts val="0"/>
                        </a:spcAft>
                        <a:buFont typeface="Wingdings" panose="05000000000000000000" pitchFamily="2" charset="2"/>
                        <a:buNone/>
                      </a:pPr>
                      <a:r>
                        <a:rPr lang="fr-FR" sz="900" b="1" i="0" u="none" strike="noStrike" dirty="0">
                          <a:solidFill>
                            <a:srgbClr val="000000"/>
                          </a:solidFill>
                          <a:effectLst/>
                          <a:latin typeface="Calibri" panose="020F0502020204030204" pitchFamily="34" charset="0"/>
                        </a:rPr>
                        <a:t>RRP1</a:t>
                      </a:r>
                      <a:endParaRPr lang="fr-FR" sz="900" b="0" i="0" u="none" strike="noStrike" dirty="0">
                        <a:effectLst/>
                        <a:latin typeface="Arial" panose="020B0604020202020204" pitchFamily="34" charset="0"/>
                      </a:endParaRPr>
                    </a:p>
                  </a:txBody>
                  <a:tcPr marL="36000" marR="36000" marT="73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spcBef>
                          <a:spcPts val="0"/>
                        </a:spcBef>
                        <a:spcAft>
                          <a:spcPts val="0"/>
                        </a:spcAft>
                      </a:pPr>
                      <a:r>
                        <a:rPr lang="fr-FR" sz="900" b="0" i="0" u="none" strike="noStrike">
                          <a:solidFill>
                            <a:srgbClr val="000000"/>
                          </a:solidFill>
                          <a:effectLst/>
                          <a:latin typeface="Calibri" panose="020F0502020204030204" pitchFamily="34" charset="0"/>
                        </a:rPr>
                        <a:t>14h</a:t>
                      </a:r>
                      <a:endParaRPr lang="fr-FR" sz="900" b="0" i="0" u="none" strike="noStrike">
                        <a:effectLst/>
                        <a:latin typeface="Arial" panose="020B0604020202020204" pitchFamily="34" charset="0"/>
                      </a:endParaRPr>
                    </a:p>
                  </a:txBody>
                  <a:tcPr marL="36000" marR="36000" marT="73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956135535"/>
                  </a:ext>
                </a:extLst>
              </a:tr>
              <a:tr h="617279">
                <a:tc>
                  <a:txBody>
                    <a:bodyPr/>
                    <a:lstStyle/>
                    <a:p>
                      <a:pPr marL="63450" indent="0" algn="ctr" fontAlgn="ctr">
                        <a:spcBef>
                          <a:spcPts val="0"/>
                        </a:spcBef>
                        <a:spcAft>
                          <a:spcPts val="0"/>
                        </a:spcAft>
                        <a:buFont typeface="Wingdings" panose="05000000000000000000" pitchFamily="2" charset="2"/>
                        <a:buNone/>
                      </a:pPr>
                      <a:r>
                        <a:rPr lang="fr-FR" sz="900" b="1" i="0" u="none" strike="noStrike" dirty="0">
                          <a:solidFill>
                            <a:srgbClr val="000000"/>
                          </a:solidFill>
                          <a:effectLst/>
                          <a:latin typeface="Calibri" panose="020F0502020204030204" pitchFamily="34" charset="0"/>
                        </a:rPr>
                        <a:t>RP2</a:t>
                      </a:r>
                      <a:endParaRPr lang="fr-FR" sz="900" b="0" i="0" u="none" strike="noStrike" dirty="0">
                        <a:effectLst/>
                        <a:latin typeface="Arial" panose="020B0604020202020204" pitchFamily="34" charset="0"/>
                      </a:endParaRPr>
                    </a:p>
                  </a:txBody>
                  <a:tcPr marL="36000" marR="36000" marT="73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spcBef>
                          <a:spcPts val="0"/>
                        </a:spcBef>
                        <a:spcAft>
                          <a:spcPts val="0"/>
                        </a:spcAft>
                      </a:pPr>
                      <a:r>
                        <a:rPr lang="fr-FR" sz="900" b="0" i="0" u="none" strike="noStrike">
                          <a:solidFill>
                            <a:srgbClr val="000000"/>
                          </a:solidFill>
                          <a:effectLst/>
                          <a:latin typeface="Calibri" panose="020F0502020204030204" pitchFamily="34" charset="0"/>
                        </a:rPr>
                        <a:t>Chargé de travaux, travailleur "autonomes" et contrôleur technique</a:t>
                      </a:r>
                      <a:endParaRPr lang="fr-FR" sz="900" b="0" i="0" u="none" strike="noStrike">
                        <a:effectLst/>
                        <a:latin typeface="Arial" panose="020B0604020202020204" pitchFamily="34" charset="0"/>
                      </a:endParaRPr>
                    </a:p>
                  </a:txBody>
                  <a:tcPr marL="36000" marR="36000" marT="73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just" fontAlgn="ctr">
                        <a:spcBef>
                          <a:spcPts val="0"/>
                        </a:spcBef>
                        <a:spcAft>
                          <a:spcPts val="0"/>
                        </a:spcAft>
                      </a:pPr>
                      <a:r>
                        <a:rPr lang="fr-FR" sz="900" b="0" i="0" u="none" strike="noStrike">
                          <a:solidFill>
                            <a:srgbClr val="000000"/>
                          </a:solidFill>
                          <a:effectLst/>
                          <a:latin typeface="Calibri" panose="020F0502020204030204" pitchFamily="34" charset="0"/>
                        </a:rPr>
                        <a:t>Être capable de mettre en œuvre et de faire appliquer les pratiques de base d'organisation et de maîtrise du chantier en ZC</a:t>
                      </a:r>
                      <a:endParaRPr lang="fr-FR" sz="900" b="0" i="0" u="none" strike="noStrike">
                        <a:effectLst/>
                        <a:latin typeface="Arial" panose="020B0604020202020204" pitchFamily="34" charset="0"/>
                      </a:endParaRPr>
                    </a:p>
                  </a:txBody>
                  <a:tcPr marL="36000" marR="36000" marT="73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spcBef>
                          <a:spcPts val="0"/>
                        </a:spcBef>
                        <a:spcAft>
                          <a:spcPts val="0"/>
                        </a:spcAft>
                      </a:pPr>
                      <a:r>
                        <a:rPr lang="fr-FR" sz="900" b="0" i="0" u="none" strike="noStrike">
                          <a:solidFill>
                            <a:srgbClr val="000000"/>
                          </a:solidFill>
                          <a:effectLst/>
                          <a:latin typeface="Calibri" panose="020F0502020204030204" pitchFamily="34" charset="0"/>
                        </a:rPr>
                        <a:t>RP2</a:t>
                      </a:r>
                      <a:endParaRPr lang="fr-FR" sz="900" b="0" i="0" u="none" strike="noStrike">
                        <a:effectLst/>
                        <a:latin typeface="Arial" panose="020B0604020202020204" pitchFamily="34" charset="0"/>
                      </a:endParaRPr>
                    </a:p>
                  </a:txBody>
                  <a:tcPr marL="36000" marR="36000" marT="73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0" indent="0" algn="just" rtl="0" fontAlgn="ctr">
                        <a:spcBef>
                          <a:spcPts val="0"/>
                        </a:spcBef>
                        <a:spcAft>
                          <a:spcPts val="0"/>
                        </a:spcAft>
                        <a:buFont typeface="Wingdings" panose="05000000000000000000" pitchFamily="2" charset="2"/>
                        <a:buNone/>
                      </a:pPr>
                      <a:r>
                        <a:rPr lang="fr-FR" sz="900" b="0" i="0" u="none" strike="noStrike" dirty="0">
                          <a:solidFill>
                            <a:srgbClr val="000000"/>
                          </a:solidFill>
                          <a:effectLst/>
                          <a:latin typeface="Calibri" panose="020F0502020204030204" pitchFamily="34" charset="0"/>
                        </a:rPr>
                        <a:t>CSQ, SCN2 et RP1 en cours de validité + 3 interventions en tant que HN1 / RP1 en ZC sur CNPE</a:t>
                      </a:r>
                      <a:endParaRPr lang="fr-FR" sz="900" b="0" i="0" u="none" strike="noStrike" dirty="0">
                        <a:effectLst/>
                        <a:latin typeface="Arial" panose="020B0604020202020204" pitchFamily="34" charset="0"/>
                      </a:endParaRPr>
                    </a:p>
                  </a:txBody>
                  <a:tcPr marL="36000" marR="36000" marT="73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spcBef>
                          <a:spcPts val="0"/>
                        </a:spcBef>
                        <a:spcAft>
                          <a:spcPts val="0"/>
                        </a:spcAft>
                      </a:pPr>
                      <a:r>
                        <a:rPr lang="fr-FR" sz="900" b="0" i="0" u="none" strike="noStrike" dirty="0">
                          <a:solidFill>
                            <a:srgbClr val="000000"/>
                          </a:solidFill>
                          <a:effectLst/>
                          <a:latin typeface="Calibri" panose="020F0502020204030204" pitchFamily="34" charset="0"/>
                        </a:rPr>
                        <a:t>28h</a:t>
                      </a:r>
                      <a:endParaRPr lang="fr-FR" sz="900" b="0" i="0" u="none" strike="noStrike" dirty="0">
                        <a:effectLst/>
                        <a:latin typeface="Arial" panose="020B0604020202020204" pitchFamily="34" charset="0"/>
                      </a:endParaRPr>
                    </a:p>
                  </a:txBody>
                  <a:tcPr marL="36000" marR="36000" marT="73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fr-FR" sz="8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t>Formation en cours de validité</a:t>
                      </a:r>
                      <a:endParaRPr kumimoji="0" lang="fr-FR" sz="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a:txBody>
                  <a:tcPr marL="36000" marR="36000" marT="73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spcBef>
                          <a:spcPts val="0"/>
                        </a:spcBef>
                        <a:spcAft>
                          <a:spcPts val="0"/>
                        </a:spcAft>
                      </a:pPr>
                      <a:r>
                        <a:rPr lang="fr-FR" sz="800" b="0" i="0" u="none" strike="noStrike" dirty="0">
                          <a:solidFill>
                            <a:srgbClr val="000000"/>
                          </a:solidFill>
                          <a:effectLst/>
                          <a:latin typeface="Calibri" panose="020F0502020204030204" pitchFamily="34" charset="0"/>
                        </a:rPr>
                        <a:t>3 ans</a:t>
                      </a:r>
                      <a:endParaRPr lang="fr-FR" sz="800" b="0" i="0" u="none" strike="noStrike" dirty="0">
                        <a:effectLst/>
                        <a:latin typeface="Arial" panose="020B0604020202020204" pitchFamily="34" charset="0"/>
                      </a:endParaRPr>
                    </a:p>
                  </a:txBody>
                  <a:tcPr marL="36000" marR="36000" marT="73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0" indent="0" algn="ctr" fontAlgn="ctr">
                        <a:spcBef>
                          <a:spcPts val="0"/>
                        </a:spcBef>
                        <a:spcAft>
                          <a:spcPts val="0"/>
                        </a:spcAft>
                        <a:buFont typeface="Wingdings" panose="05000000000000000000" pitchFamily="2" charset="2"/>
                        <a:buNone/>
                      </a:pPr>
                      <a:r>
                        <a:rPr lang="fr-FR" sz="900" b="1" i="0" u="none" strike="noStrike" dirty="0">
                          <a:solidFill>
                            <a:srgbClr val="000000"/>
                          </a:solidFill>
                          <a:effectLst/>
                          <a:latin typeface="Calibri" panose="020F0502020204030204" pitchFamily="34" charset="0"/>
                        </a:rPr>
                        <a:t>RRP2</a:t>
                      </a:r>
                      <a:endParaRPr lang="fr-FR" sz="900" b="0" i="0" u="none" strike="noStrike" dirty="0">
                        <a:effectLst/>
                        <a:latin typeface="Arial" panose="020B0604020202020204" pitchFamily="34" charset="0"/>
                      </a:endParaRPr>
                    </a:p>
                  </a:txBody>
                  <a:tcPr marL="36000" marR="36000" marT="73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spcBef>
                          <a:spcPts val="0"/>
                        </a:spcBef>
                        <a:spcAft>
                          <a:spcPts val="0"/>
                        </a:spcAft>
                      </a:pPr>
                      <a:r>
                        <a:rPr lang="fr-FR" sz="900" b="0" i="0" u="none" strike="noStrike" dirty="0">
                          <a:solidFill>
                            <a:srgbClr val="000000"/>
                          </a:solidFill>
                          <a:effectLst/>
                          <a:latin typeface="Calibri" panose="020F0502020204030204" pitchFamily="34" charset="0"/>
                        </a:rPr>
                        <a:t>14h</a:t>
                      </a:r>
                      <a:endParaRPr lang="fr-FR" sz="900" b="0" i="0" u="none" strike="noStrike" dirty="0">
                        <a:effectLst/>
                        <a:latin typeface="Arial" panose="020B0604020202020204" pitchFamily="34" charset="0"/>
                      </a:endParaRPr>
                    </a:p>
                  </a:txBody>
                  <a:tcPr marL="36000" marR="36000" marT="73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25745484"/>
                  </a:ext>
                </a:extLst>
              </a:tr>
              <a:tr h="553452">
                <a:tc>
                  <a:txBody>
                    <a:bodyPr/>
                    <a:lstStyle/>
                    <a:p>
                      <a:pPr marL="63450" indent="0" algn="ctr" fontAlgn="ctr">
                        <a:spcBef>
                          <a:spcPts val="0"/>
                        </a:spcBef>
                        <a:spcAft>
                          <a:spcPts val="0"/>
                        </a:spcAft>
                        <a:buFont typeface="Wingdings" panose="05000000000000000000" pitchFamily="2" charset="2"/>
                        <a:buNone/>
                      </a:pPr>
                      <a:r>
                        <a:rPr lang="fr-FR" sz="900" b="1" i="0" u="none" strike="noStrike" dirty="0">
                          <a:solidFill>
                            <a:srgbClr val="000000"/>
                          </a:solidFill>
                          <a:effectLst/>
                          <a:latin typeface="Calibri" panose="020F0502020204030204" pitchFamily="34" charset="0"/>
                        </a:rPr>
                        <a:t>Passerelle RP</a:t>
                      </a:r>
                      <a:endParaRPr lang="fr-FR" sz="900" b="0" i="0" u="none" strike="noStrike" dirty="0">
                        <a:effectLst/>
                        <a:latin typeface="Arial" panose="020B0604020202020204" pitchFamily="34" charset="0"/>
                      </a:endParaRPr>
                    </a:p>
                  </a:txBody>
                  <a:tcPr marL="36000" marR="36000" marT="73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spcBef>
                          <a:spcPts val="0"/>
                        </a:spcBef>
                        <a:spcAft>
                          <a:spcPts val="0"/>
                        </a:spcAft>
                      </a:pPr>
                      <a:r>
                        <a:rPr lang="fr-FR" sz="900" b="0" i="0" u="none" strike="noStrike">
                          <a:solidFill>
                            <a:srgbClr val="000000"/>
                          </a:solidFill>
                          <a:effectLst/>
                          <a:latin typeface="Calibri" panose="020F0502020204030204" pitchFamily="34" charset="0"/>
                        </a:rPr>
                        <a:t>Intervenant</a:t>
                      </a:r>
                      <a:endParaRPr lang="fr-FR" sz="900" b="0" i="0" u="none" strike="noStrike">
                        <a:effectLst/>
                        <a:latin typeface="Arial" panose="020B0604020202020204" pitchFamily="34" charset="0"/>
                      </a:endParaRPr>
                    </a:p>
                  </a:txBody>
                  <a:tcPr marL="36000" marR="36000" marT="73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just" fontAlgn="ctr">
                        <a:spcBef>
                          <a:spcPts val="0"/>
                        </a:spcBef>
                        <a:spcAft>
                          <a:spcPts val="0"/>
                        </a:spcAft>
                      </a:pPr>
                      <a:r>
                        <a:rPr lang="fr-FR" sz="900" b="0" i="0" u="none" strike="noStrike">
                          <a:solidFill>
                            <a:srgbClr val="000000"/>
                          </a:solidFill>
                          <a:effectLst/>
                          <a:latin typeface="Calibri" panose="020F0502020204030204" pitchFamily="34" charset="0"/>
                        </a:rPr>
                        <a:t>Être capable de mettre en œuvre les pratiques de base pour circuler et travailler sur CNPE et en ZC</a:t>
                      </a:r>
                      <a:endParaRPr lang="fr-FR" sz="900" b="0" i="0" u="none" strike="noStrike">
                        <a:effectLst/>
                        <a:latin typeface="Arial" panose="020B0604020202020204" pitchFamily="34" charset="0"/>
                      </a:endParaRPr>
                    </a:p>
                  </a:txBody>
                  <a:tcPr marL="36000" marR="36000" marT="73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spcBef>
                          <a:spcPts val="0"/>
                        </a:spcBef>
                        <a:spcAft>
                          <a:spcPts val="0"/>
                        </a:spcAft>
                      </a:pPr>
                      <a:r>
                        <a:rPr lang="fr-FR" sz="900" b="0" i="0" u="none" strike="noStrike">
                          <a:solidFill>
                            <a:srgbClr val="000000"/>
                          </a:solidFill>
                          <a:effectLst/>
                          <a:latin typeface="Calibri" panose="020F0502020204030204" pitchFamily="34" charset="0"/>
                        </a:rPr>
                        <a:t>RP1</a:t>
                      </a:r>
                      <a:endParaRPr lang="fr-FR" sz="900" b="0" i="0" u="none" strike="noStrike">
                        <a:effectLst/>
                        <a:latin typeface="Arial" panose="020B0604020202020204" pitchFamily="34" charset="0"/>
                      </a:endParaRPr>
                    </a:p>
                  </a:txBody>
                  <a:tcPr marL="36000" marR="36000" marT="73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0" indent="0" algn="just" fontAlgn="ctr">
                        <a:spcBef>
                          <a:spcPts val="0"/>
                        </a:spcBef>
                        <a:spcAft>
                          <a:spcPts val="0"/>
                        </a:spcAft>
                        <a:buFont typeface="Wingdings" panose="05000000000000000000" pitchFamily="2" charset="2"/>
                        <a:buNone/>
                      </a:pPr>
                      <a:r>
                        <a:rPr lang="fr-FR" sz="900" b="0" i="0" u="none" strike="noStrike" dirty="0">
                          <a:solidFill>
                            <a:srgbClr val="000000"/>
                          </a:solidFill>
                          <a:effectLst/>
                          <a:latin typeface="Calibri" panose="020F0502020204030204" pitchFamily="34" charset="0"/>
                        </a:rPr>
                        <a:t>PR1 en cours de validité d'une autre option (CC ou RNE ou CR), SCN1 ou SCN2 en cours de validité et CSQ en cours de validité</a:t>
                      </a:r>
                      <a:endParaRPr lang="fr-FR" sz="900" b="0" i="0" u="none" strike="noStrike" dirty="0">
                        <a:effectLst/>
                        <a:latin typeface="Arial" panose="020B0604020202020204" pitchFamily="34" charset="0"/>
                      </a:endParaRPr>
                    </a:p>
                  </a:txBody>
                  <a:tcPr marL="36000" marR="36000" marT="73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spcBef>
                          <a:spcPts val="0"/>
                        </a:spcBef>
                        <a:spcAft>
                          <a:spcPts val="0"/>
                        </a:spcAft>
                      </a:pPr>
                      <a:r>
                        <a:rPr lang="fr-FR" sz="900" b="0" i="0" u="none" strike="noStrike">
                          <a:solidFill>
                            <a:srgbClr val="000000"/>
                          </a:solidFill>
                          <a:effectLst/>
                          <a:latin typeface="Calibri" panose="020F0502020204030204" pitchFamily="34" charset="0"/>
                        </a:rPr>
                        <a:t>14h</a:t>
                      </a:r>
                      <a:endParaRPr lang="fr-FR" sz="900" b="0" i="0" u="none" strike="noStrike">
                        <a:effectLst/>
                        <a:latin typeface="Arial" panose="020B0604020202020204" pitchFamily="34" charset="0"/>
                      </a:endParaRPr>
                    </a:p>
                  </a:txBody>
                  <a:tcPr marL="36000" marR="36000" marT="73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fr-FR" sz="8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t>Formation en cours de validité</a:t>
                      </a:r>
                      <a:endParaRPr kumimoji="0" lang="fr-FR" sz="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a:txBody>
                  <a:tcPr marL="36000" marR="36000" marT="73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spcBef>
                          <a:spcPts val="0"/>
                        </a:spcBef>
                        <a:spcAft>
                          <a:spcPts val="0"/>
                        </a:spcAft>
                      </a:pPr>
                      <a:r>
                        <a:rPr lang="fr-FR" sz="800" b="0" i="0" u="none" strike="noStrike" dirty="0">
                          <a:solidFill>
                            <a:srgbClr val="000000"/>
                          </a:solidFill>
                          <a:effectLst/>
                          <a:latin typeface="Calibri" panose="020F0502020204030204" pitchFamily="34" charset="0"/>
                        </a:rPr>
                        <a:t>3 ans</a:t>
                      </a:r>
                      <a:endParaRPr lang="fr-FR" sz="800" b="0" i="0" u="none" strike="noStrike" dirty="0">
                        <a:effectLst/>
                        <a:latin typeface="Arial" panose="020B0604020202020204" pitchFamily="34" charset="0"/>
                      </a:endParaRPr>
                    </a:p>
                  </a:txBody>
                  <a:tcPr marL="36000" marR="36000" marT="73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0" indent="0" algn="ctr" fontAlgn="ctr">
                        <a:spcBef>
                          <a:spcPts val="0"/>
                        </a:spcBef>
                        <a:spcAft>
                          <a:spcPts val="0"/>
                        </a:spcAft>
                        <a:buFont typeface="Wingdings" panose="05000000000000000000" pitchFamily="2" charset="2"/>
                        <a:buNone/>
                      </a:pPr>
                      <a:r>
                        <a:rPr lang="fr-FR" sz="900" b="1" i="0" u="none" strike="noStrike" dirty="0">
                          <a:solidFill>
                            <a:srgbClr val="000000"/>
                          </a:solidFill>
                          <a:effectLst/>
                          <a:latin typeface="Calibri" panose="020F0502020204030204" pitchFamily="34" charset="0"/>
                        </a:rPr>
                        <a:t>RRP1</a:t>
                      </a:r>
                      <a:endParaRPr lang="fr-FR" sz="900" b="0" i="0" u="none" strike="noStrike" dirty="0">
                        <a:effectLst/>
                        <a:latin typeface="Arial" panose="020B0604020202020204" pitchFamily="34" charset="0"/>
                      </a:endParaRPr>
                    </a:p>
                  </a:txBody>
                  <a:tcPr marL="36000" marR="36000" marT="73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spcBef>
                          <a:spcPts val="0"/>
                        </a:spcBef>
                        <a:spcAft>
                          <a:spcPts val="0"/>
                        </a:spcAft>
                      </a:pPr>
                      <a:r>
                        <a:rPr lang="fr-FR" sz="900" b="0" i="0" u="none" strike="noStrike" dirty="0">
                          <a:solidFill>
                            <a:srgbClr val="000000"/>
                          </a:solidFill>
                          <a:effectLst/>
                          <a:latin typeface="Calibri" panose="020F0502020204030204" pitchFamily="34" charset="0"/>
                        </a:rPr>
                        <a:t>14h</a:t>
                      </a:r>
                      <a:endParaRPr lang="fr-FR" sz="900" b="0" i="0" u="none" strike="noStrike" dirty="0">
                        <a:effectLst/>
                        <a:latin typeface="Arial" panose="020B0604020202020204" pitchFamily="34" charset="0"/>
                      </a:endParaRPr>
                    </a:p>
                  </a:txBody>
                  <a:tcPr marL="36000" marR="36000" marT="73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985385804"/>
                  </a:ext>
                </a:extLst>
              </a:tr>
              <a:tr h="466674">
                <a:tc>
                  <a:txBody>
                    <a:bodyPr/>
                    <a:lstStyle/>
                    <a:p>
                      <a:pPr marL="63450" indent="0" algn="ctr" fontAlgn="ctr">
                        <a:spcBef>
                          <a:spcPts val="0"/>
                        </a:spcBef>
                        <a:spcAft>
                          <a:spcPts val="0"/>
                        </a:spcAft>
                        <a:buFont typeface="Wingdings" panose="05000000000000000000" pitchFamily="2" charset="2"/>
                        <a:buNone/>
                      </a:pPr>
                      <a:r>
                        <a:rPr lang="fr-FR" sz="900" b="1" i="0" u="none" strike="noStrike" dirty="0">
                          <a:solidFill>
                            <a:srgbClr val="000000"/>
                          </a:solidFill>
                          <a:effectLst/>
                          <a:latin typeface="Calibri" panose="020F0502020204030204" pitchFamily="34" charset="0"/>
                        </a:rPr>
                        <a:t>SSTN</a:t>
                      </a:r>
                      <a:endParaRPr lang="fr-FR" sz="900" b="0" i="0" u="none" strike="noStrike" dirty="0">
                        <a:effectLst/>
                        <a:latin typeface="Arial" panose="020B0604020202020204" pitchFamily="34" charset="0"/>
                      </a:endParaRPr>
                    </a:p>
                  </a:txBody>
                  <a:tcPr marL="36000" marR="36000" marT="73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spcBef>
                          <a:spcPts val="0"/>
                        </a:spcBef>
                        <a:spcAft>
                          <a:spcPts val="0"/>
                        </a:spcAft>
                      </a:pPr>
                      <a:r>
                        <a:rPr lang="fr-FR" sz="900" b="0" i="0" u="none" strike="noStrike">
                          <a:solidFill>
                            <a:srgbClr val="000000"/>
                          </a:solidFill>
                          <a:effectLst/>
                          <a:latin typeface="Calibri" panose="020F0502020204030204" pitchFamily="34" charset="0"/>
                        </a:rPr>
                        <a:t>Intervenant génie civil sur les travaux neufs et modifications</a:t>
                      </a:r>
                      <a:endParaRPr lang="fr-FR" sz="900" b="0" i="0" u="none" strike="noStrike">
                        <a:effectLst/>
                        <a:latin typeface="Arial" panose="020B0604020202020204" pitchFamily="34" charset="0"/>
                      </a:endParaRPr>
                    </a:p>
                  </a:txBody>
                  <a:tcPr marL="36000" marR="36000" marT="73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just" fontAlgn="ctr">
                        <a:spcBef>
                          <a:spcPts val="0"/>
                        </a:spcBef>
                        <a:spcAft>
                          <a:spcPts val="0"/>
                        </a:spcAft>
                      </a:pPr>
                      <a:r>
                        <a:rPr lang="fr-FR" sz="900" b="0" i="0" u="none" strike="noStrike">
                          <a:solidFill>
                            <a:srgbClr val="000000"/>
                          </a:solidFill>
                          <a:effectLst/>
                          <a:latin typeface="Calibri" panose="020F0502020204030204" pitchFamily="34" charset="0"/>
                        </a:rPr>
                        <a:t>Être capable de mettre en œuvre les pratiques de base pour circuler et travailler sur CNPE</a:t>
                      </a:r>
                      <a:endParaRPr lang="fr-FR" sz="900" b="0" i="0" u="none" strike="noStrike">
                        <a:effectLst/>
                        <a:latin typeface="Arial" panose="020B0604020202020204" pitchFamily="34" charset="0"/>
                      </a:endParaRPr>
                    </a:p>
                  </a:txBody>
                  <a:tcPr marL="36000" marR="36000" marT="73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spcBef>
                          <a:spcPts val="0"/>
                        </a:spcBef>
                        <a:spcAft>
                          <a:spcPts val="0"/>
                        </a:spcAft>
                      </a:pPr>
                      <a:r>
                        <a:rPr lang="fr-FR" sz="900" b="0" i="0" u="none" strike="noStrike">
                          <a:solidFill>
                            <a:srgbClr val="000000"/>
                          </a:solidFill>
                          <a:effectLst/>
                          <a:latin typeface="Calibri" panose="020F0502020204030204" pitchFamily="34" charset="0"/>
                        </a:rPr>
                        <a:t>HTN</a:t>
                      </a:r>
                      <a:endParaRPr lang="fr-FR" sz="900" b="0" i="0" u="none" strike="noStrike">
                        <a:effectLst/>
                        <a:latin typeface="Arial" panose="020B0604020202020204" pitchFamily="34" charset="0"/>
                      </a:endParaRPr>
                    </a:p>
                  </a:txBody>
                  <a:tcPr marL="36000" marR="36000" marT="73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0" marR="0" lvl="0" indent="0" algn="just" defTabSz="914400" rtl="0" eaLnBrk="1" fontAlgn="ctr" latinLnBrk="0" hangingPunct="1">
                        <a:lnSpc>
                          <a:spcPct val="100000"/>
                        </a:lnSpc>
                        <a:spcBef>
                          <a:spcPts val="0"/>
                        </a:spcBef>
                        <a:spcAft>
                          <a:spcPts val="0"/>
                        </a:spcAft>
                        <a:buClrTx/>
                        <a:buSzTx/>
                        <a:buFont typeface="Wingdings" panose="05000000000000000000" pitchFamily="2" charset="2"/>
                        <a:buNone/>
                        <a:tabLst/>
                        <a:defRPr/>
                      </a:pPr>
                      <a:r>
                        <a:rPr lang="fr-FR" sz="900" b="0" i="0" u="none" strike="noStrike" dirty="0">
                          <a:effectLst/>
                          <a:latin typeface="Arial" panose="020B0604020202020204" pitchFamily="34" charset="0"/>
                        </a:rPr>
                        <a:t> </a:t>
                      </a:r>
                      <a:r>
                        <a:rPr lang="fr-FR" sz="900" b="0" i="0" u="none" strike="noStrike" dirty="0">
                          <a:effectLst/>
                          <a:latin typeface="+mn-lt"/>
                        </a:rPr>
                        <a:t>Avoir suivi une formation à la sécurité classique</a:t>
                      </a:r>
                    </a:p>
                  </a:txBody>
                  <a:tcPr marL="36000" marR="36000" marT="73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spcBef>
                          <a:spcPts val="0"/>
                        </a:spcBef>
                        <a:spcAft>
                          <a:spcPts val="0"/>
                        </a:spcAft>
                      </a:pPr>
                      <a:r>
                        <a:rPr lang="fr-FR" sz="900" b="0" i="0" u="none" strike="noStrike">
                          <a:solidFill>
                            <a:srgbClr val="000000"/>
                          </a:solidFill>
                          <a:effectLst/>
                          <a:latin typeface="Calibri" panose="020F0502020204030204" pitchFamily="34" charset="0"/>
                        </a:rPr>
                        <a:t>14h</a:t>
                      </a:r>
                      <a:endParaRPr lang="fr-FR" sz="900" b="0" i="0" u="none" strike="noStrike">
                        <a:effectLst/>
                        <a:latin typeface="Arial" panose="020B0604020202020204" pitchFamily="34" charset="0"/>
                      </a:endParaRPr>
                    </a:p>
                  </a:txBody>
                  <a:tcPr marL="36000" marR="36000" marT="73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fr-FR" sz="8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t>Formation en cours de validité</a:t>
                      </a:r>
                      <a:endParaRPr kumimoji="0" lang="fr-FR" sz="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a:txBody>
                  <a:tcPr marL="36000" marR="36000" marT="73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spcBef>
                          <a:spcPts val="0"/>
                        </a:spcBef>
                        <a:spcAft>
                          <a:spcPts val="0"/>
                        </a:spcAft>
                      </a:pPr>
                      <a:r>
                        <a:rPr lang="fr-FR" sz="800" b="0" i="0" u="none" strike="noStrike" dirty="0">
                          <a:solidFill>
                            <a:srgbClr val="000000"/>
                          </a:solidFill>
                          <a:effectLst/>
                          <a:latin typeface="Calibri" panose="020F0502020204030204" pitchFamily="34" charset="0"/>
                        </a:rPr>
                        <a:t>3 ans</a:t>
                      </a:r>
                      <a:endParaRPr lang="fr-FR" sz="800" b="0" i="0" u="none" strike="noStrike" dirty="0">
                        <a:effectLst/>
                        <a:latin typeface="Arial" panose="020B0604020202020204" pitchFamily="34" charset="0"/>
                      </a:endParaRPr>
                    </a:p>
                  </a:txBody>
                  <a:tcPr marL="36000" marR="36000" marT="73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0" indent="0" algn="ctr" fontAlgn="ctr">
                        <a:spcBef>
                          <a:spcPts val="0"/>
                        </a:spcBef>
                        <a:spcAft>
                          <a:spcPts val="0"/>
                        </a:spcAft>
                        <a:buFont typeface="Wingdings" panose="05000000000000000000" pitchFamily="2" charset="2"/>
                        <a:buNone/>
                      </a:pPr>
                      <a:r>
                        <a:rPr lang="fr-FR" sz="900" b="1" i="0" u="none" strike="noStrike" dirty="0">
                          <a:solidFill>
                            <a:srgbClr val="000000"/>
                          </a:solidFill>
                          <a:effectLst/>
                          <a:latin typeface="Calibri" panose="020F0502020204030204" pitchFamily="34" charset="0"/>
                        </a:rPr>
                        <a:t>SSTN</a:t>
                      </a:r>
                      <a:endParaRPr lang="fr-FR" sz="900" b="0" i="0" u="none" strike="noStrike" dirty="0">
                        <a:effectLst/>
                        <a:latin typeface="Arial" panose="020B0604020202020204" pitchFamily="34" charset="0"/>
                      </a:endParaRPr>
                    </a:p>
                  </a:txBody>
                  <a:tcPr marL="36000" marR="36000" marT="73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spcBef>
                          <a:spcPts val="0"/>
                        </a:spcBef>
                        <a:spcAft>
                          <a:spcPts val="0"/>
                        </a:spcAft>
                      </a:pPr>
                      <a:r>
                        <a:rPr lang="fr-FR" sz="900" b="0" i="0" u="none" strike="noStrike" dirty="0">
                          <a:solidFill>
                            <a:srgbClr val="000000"/>
                          </a:solidFill>
                          <a:effectLst/>
                          <a:latin typeface="Calibri" panose="020F0502020204030204" pitchFamily="34" charset="0"/>
                        </a:rPr>
                        <a:t>14h</a:t>
                      </a:r>
                      <a:endParaRPr lang="fr-FR" sz="900" b="0" i="0" u="none" strike="noStrike" dirty="0">
                        <a:effectLst/>
                        <a:latin typeface="Arial" panose="020B0604020202020204" pitchFamily="34" charset="0"/>
                      </a:endParaRPr>
                    </a:p>
                  </a:txBody>
                  <a:tcPr marL="36000" marR="36000" marT="73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054378706"/>
                  </a:ext>
                </a:extLst>
              </a:tr>
            </a:tbl>
          </a:graphicData>
        </a:graphic>
      </p:graphicFrame>
      <p:sp>
        <p:nvSpPr>
          <p:cNvPr id="17" name="Rectangle 7">
            <a:extLst>
              <a:ext uri="{FF2B5EF4-FFF2-40B4-BE49-F238E27FC236}">
                <a16:creationId xmlns:a16="http://schemas.microsoft.com/office/drawing/2014/main" id="{9C384396-F8B4-87BD-4760-56C2E712792F}"/>
              </a:ext>
            </a:extLst>
          </p:cNvPr>
          <p:cNvSpPr>
            <a:spLocks noChangeArrowheads="1"/>
          </p:cNvSpPr>
          <p:nvPr/>
        </p:nvSpPr>
        <p:spPr bwMode="auto">
          <a:xfrm>
            <a:off x="2010671" y="451596"/>
            <a:ext cx="8174674"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415925" algn="just" defTabSz="914400" rtl="0" eaLnBrk="0" fontAlgn="base" latinLnBrk="0" hangingPunct="0">
              <a:lnSpc>
                <a:spcPct val="100000"/>
              </a:lnSpc>
              <a:spcBef>
                <a:spcPct val="0"/>
              </a:spcBef>
              <a:spcAft>
                <a:spcPct val="0"/>
              </a:spcAft>
              <a:buClrTx/>
              <a:buSzTx/>
              <a:buFontTx/>
              <a:buNone/>
              <a:tabLst/>
            </a:pPr>
            <a:r>
              <a:rPr lang="fr-FR" sz="2800" dirty="0">
                <a:effectLst/>
                <a:latin typeface="Arial" panose="020B0604020202020204" pitchFamily="34" charset="0"/>
                <a:ea typeface="Arial" panose="020B0604020202020204" pitchFamily="34" charset="0"/>
              </a:rPr>
              <a:t>Synthèse des formations</a:t>
            </a:r>
            <a:r>
              <a:rPr lang="fr-FR" sz="2800" spc="-25" dirty="0">
                <a:effectLst/>
                <a:latin typeface="Arial" panose="020B0604020202020204" pitchFamily="34" charset="0"/>
                <a:ea typeface="Arial" panose="020B0604020202020204" pitchFamily="34" charset="0"/>
              </a:rPr>
              <a:t> </a:t>
            </a:r>
            <a:r>
              <a:rPr lang="fr-FR" sz="2800" dirty="0">
                <a:effectLst/>
                <a:latin typeface="Arial" panose="020B0604020202020204" pitchFamily="34" charset="0"/>
                <a:ea typeface="Arial" panose="020B0604020202020204" pitchFamily="34" charset="0"/>
              </a:rPr>
              <a:t>initiales et recyclages</a:t>
            </a:r>
            <a:r>
              <a:rPr lang="fr-FR" sz="2800" spc="-20" dirty="0">
                <a:effectLst/>
                <a:latin typeface="Arial" panose="020B0604020202020204" pitchFamily="34" charset="0"/>
                <a:ea typeface="Arial" panose="020B0604020202020204" pitchFamily="34" charset="0"/>
              </a:rPr>
              <a:t> </a:t>
            </a:r>
            <a:endParaRPr kumimoji="0" lang="fr-FR" altLang="fr-FR" sz="2800" b="0" i="0" u="none" strike="noStrike" cap="none" normalizeH="0" baseline="0" dirty="0">
              <a:ln>
                <a:noFill/>
              </a:ln>
              <a:solidFill>
                <a:schemeClr val="tx1"/>
              </a:solidFill>
              <a:effectLst/>
              <a:latin typeface="Arial" panose="020B0604020202020204" pitchFamily="34" charset="0"/>
            </a:endParaRPr>
          </a:p>
        </p:txBody>
      </p:sp>
      <p:sp>
        <p:nvSpPr>
          <p:cNvPr id="21" name="Rectangle 9">
            <a:extLst>
              <a:ext uri="{FF2B5EF4-FFF2-40B4-BE49-F238E27FC236}">
                <a16:creationId xmlns:a16="http://schemas.microsoft.com/office/drawing/2014/main" id="{865A3321-6E74-C6B6-7DCD-C87960AFAF9F}"/>
              </a:ext>
            </a:extLst>
          </p:cNvPr>
          <p:cNvSpPr>
            <a:spLocks noChangeArrowheads="1"/>
          </p:cNvSpPr>
          <p:nvPr/>
        </p:nvSpPr>
        <p:spPr bwMode="auto">
          <a:xfrm>
            <a:off x="5853691" y="5448551"/>
            <a:ext cx="12818761"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fr-FR"/>
          </a:p>
        </p:txBody>
      </p:sp>
      <p:sp>
        <p:nvSpPr>
          <p:cNvPr id="4" name="ZoneTexte 3">
            <a:extLst>
              <a:ext uri="{FF2B5EF4-FFF2-40B4-BE49-F238E27FC236}">
                <a16:creationId xmlns:a16="http://schemas.microsoft.com/office/drawing/2014/main" id="{9C1977B5-779E-0B3C-C9F3-A61635FAA4CD}"/>
              </a:ext>
            </a:extLst>
          </p:cNvPr>
          <p:cNvSpPr txBox="1"/>
          <p:nvPr/>
        </p:nvSpPr>
        <p:spPr>
          <a:xfrm>
            <a:off x="3244850" y="1031358"/>
            <a:ext cx="5797550" cy="264041"/>
          </a:xfrm>
          <a:prstGeom prst="rect">
            <a:avLst/>
          </a:prstGeom>
          <a:noFill/>
        </p:spPr>
        <p:txBody>
          <a:bodyPr wrap="square">
            <a:spAutoFit/>
          </a:bodyPr>
          <a:lstStyle/>
          <a:p>
            <a:pPr algn="just" fontAlgn="ctr">
              <a:spcBef>
                <a:spcPts val="0"/>
              </a:spcBef>
              <a:spcAft>
                <a:spcPts val="0"/>
              </a:spcAft>
            </a:pPr>
            <a:r>
              <a:rPr lang="fr-FR" sz="1100" b="1" i="0" u="none" strike="noStrike" dirty="0">
                <a:solidFill>
                  <a:srgbClr val="000000"/>
                </a:solidFill>
                <a:effectLst/>
                <a:latin typeface="Calibri" panose="020F0502020204030204" pitchFamily="34" charset="0"/>
              </a:rPr>
              <a:t>Prérequis commun à toutes les formations : Parler et écrire le français ou la langue dispensée</a:t>
            </a:r>
            <a:endParaRPr lang="fr-FR" sz="1100" b="1" i="0" u="none" strike="noStrike" dirty="0">
              <a:effectLst/>
              <a:latin typeface="Arial" panose="020B0604020202020204" pitchFamily="34" charset="0"/>
            </a:endParaRPr>
          </a:p>
        </p:txBody>
      </p:sp>
      <p:pic>
        <p:nvPicPr>
          <p:cNvPr id="6" name="Image 5">
            <a:extLst>
              <a:ext uri="{FF2B5EF4-FFF2-40B4-BE49-F238E27FC236}">
                <a16:creationId xmlns:a16="http://schemas.microsoft.com/office/drawing/2014/main" id="{4F5E4A78-0018-A319-B8DD-E6CF7103C2B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2919" y="274707"/>
            <a:ext cx="1422791" cy="815162"/>
          </a:xfrm>
          <a:prstGeom prst="rect">
            <a:avLst/>
          </a:prstGeom>
        </p:spPr>
      </p:pic>
      <p:pic>
        <p:nvPicPr>
          <p:cNvPr id="7" name="Image 6">
            <a:extLst>
              <a:ext uri="{FF2B5EF4-FFF2-40B4-BE49-F238E27FC236}">
                <a16:creationId xmlns:a16="http://schemas.microsoft.com/office/drawing/2014/main" id="{1D156707-55B0-7BE0-394F-26D75356460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11473840" y="6229854"/>
            <a:ext cx="301556" cy="635421"/>
          </a:xfrm>
          <a:prstGeom prst="rect">
            <a:avLst/>
          </a:prstGeom>
        </p:spPr>
      </p:pic>
    </p:spTree>
    <p:extLst>
      <p:ext uri="{BB962C8B-B14F-4D97-AF65-F5344CB8AC3E}">
        <p14:creationId xmlns:p14="http://schemas.microsoft.com/office/powerpoint/2010/main" val="3206325622"/>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c08cfceb-6f62-432b-9449-c9835a7db755">
      <Terms xmlns="http://schemas.microsoft.com/office/infopath/2007/PartnerControls"/>
    </lcf76f155ced4ddcb4097134ff3c332f>
    <TaxCatchAll xmlns="ac9b8e31-2215-42e6-bdd0-6e53fed41d8d"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90CDB4FBBA6E494FA489F3B93B4383ED" ma:contentTypeVersion="14" ma:contentTypeDescription="Crée un document." ma:contentTypeScope="" ma:versionID="6b19cfff5a4991900fc92789747458e6">
  <xsd:schema xmlns:xsd="http://www.w3.org/2001/XMLSchema" xmlns:xs="http://www.w3.org/2001/XMLSchema" xmlns:p="http://schemas.microsoft.com/office/2006/metadata/properties" xmlns:ns2="c08cfceb-6f62-432b-9449-c9835a7db755" xmlns:ns3="ac9b8e31-2215-42e6-bdd0-6e53fed41d8d" targetNamespace="http://schemas.microsoft.com/office/2006/metadata/properties" ma:root="true" ma:fieldsID="98db073d14030e2f53b9f706300587bb" ns2:_="" ns3:_="">
    <xsd:import namespace="c08cfceb-6f62-432b-9449-c9835a7db755"/>
    <xsd:import namespace="ac9b8e31-2215-42e6-bdd0-6e53fed41d8d"/>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3:SharedWithUsers" minOccurs="0"/>
                <xsd:element ref="ns3:SharedWithDetails" minOccurs="0"/>
                <xsd:element ref="ns2:MediaServiceSearchPropertie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08cfceb-6f62-432b-9449-c9835a7db75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SearchProperties" ma:index="13" nillable="true" ma:displayName="MediaServiceSearchProperties" ma:hidden="true" ma:internalName="MediaServiceSearchProperties" ma:readOnly="true">
      <xsd:simpleType>
        <xsd:restriction base="dms:Note"/>
      </xsd:simpleType>
    </xsd:element>
    <xsd:element name="lcf76f155ced4ddcb4097134ff3c332f" ma:index="15" nillable="true" ma:taxonomy="true" ma:internalName="lcf76f155ced4ddcb4097134ff3c332f" ma:taxonomyFieldName="MediaServiceImageTags" ma:displayName="Balises d’images" ma:readOnly="false" ma:fieldId="{5cf76f15-5ced-4ddc-b409-7134ff3c332f}" ma:taxonomyMulti="true" ma:sspId="42f93913-bc41-4bc1-b92f-9f3e8e4be574" ma:termSetId="09814cd3-568e-fe90-9814-8d621ff8fb84" ma:anchorId="fba54fb3-c3e1-fe81-a776-ca4b69148c4d" ma:open="true" ma:isKeyword="false">
      <xsd:complexType>
        <xsd:sequence>
          <xsd:element ref="pc:Terms" minOccurs="0" maxOccurs="1"/>
        </xsd:sequence>
      </xsd:complex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DateTaken" ma:index="20" nillable="true" ma:displayName="MediaServiceDateTaken" ma:hidden="true" ma:indexed="true" ma:internalName="MediaServiceDateTaken"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ac9b8e31-2215-42e6-bdd0-6e53fed41d8d" elementFormDefault="qualified">
    <xsd:import namespace="http://schemas.microsoft.com/office/2006/documentManagement/types"/>
    <xsd:import namespace="http://schemas.microsoft.com/office/infopath/2007/PartnerControls"/>
    <xsd:element name="SharedWithUsers" ma:index="11"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Partagé avec détails" ma:internalName="SharedWithDetails" ma:readOnly="true">
      <xsd:simpleType>
        <xsd:restriction base="dms:Note">
          <xsd:maxLength value="255"/>
        </xsd:restriction>
      </xsd:simpleType>
    </xsd:element>
    <xsd:element name="TaxCatchAll" ma:index="16" nillable="true" ma:displayName="Taxonomy Catch All Column" ma:hidden="true" ma:list="{4981a948-ab64-4922-bb7e-325e162c7020}" ma:internalName="TaxCatchAll" ma:showField="CatchAllData" ma:web="ac9b8e31-2215-42e6-bdd0-6e53fed41d8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A64CD71-267C-4FA2-824B-B3B07F04DA13}">
  <ds:schemaRefs>
    <ds:schemaRef ds:uri="http://schemas.microsoft.com/sharepoint/v3/contenttype/forms"/>
  </ds:schemaRefs>
</ds:datastoreItem>
</file>

<file path=customXml/itemProps2.xml><?xml version="1.0" encoding="utf-8"?>
<ds:datastoreItem xmlns:ds="http://schemas.openxmlformats.org/officeDocument/2006/customXml" ds:itemID="{6E0FD613-2AF2-4D4E-A06A-A29F24ACAA0E}">
  <ds:schemaRefs>
    <ds:schemaRef ds:uri="http://schemas.microsoft.com/office/infopath/2007/PartnerControls"/>
    <ds:schemaRef ds:uri="http://schemas.microsoft.com/office/2006/documentManagement/types"/>
    <ds:schemaRef ds:uri="http://schemas.microsoft.com/office/2006/metadata/properties"/>
    <ds:schemaRef ds:uri="http://purl.org/dc/elements/1.1/"/>
    <ds:schemaRef ds:uri="c08cfceb-6f62-432b-9449-c9835a7db755"/>
    <ds:schemaRef ds:uri="http://www.w3.org/XML/1998/namespace"/>
    <ds:schemaRef ds:uri="http://purl.org/dc/terms/"/>
    <ds:schemaRef ds:uri="http://schemas.openxmlformats.org/package/2006/metadata/core-properties"/>
    <ds:schemaRef ds:uri="ac9b8e31-2215-42e6-bdd0-6e53fed41d8d"/>
    <ds:schemaRef ds:uri="http://purl.org/dc/dcmitype/"/>
  </ds:schemaRefs>
</ds:datastoreItem>
</file>

<file path=customXml/itemProps3.xml><?xml version="1.0" encoding="utf-8"?>
<ds:datastoreItem xmlns:ds="http://schemas.openxmlformats.org/officeDocument/2006/customXml" ds:itemID="{B1F39A1C-4710-4932-9E51-BCE67C7FD0D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08cfceb-6f62-432b-9449-c9835a7db755"/>
    <ds:schemaRef ds:uri="ac9b8e31-2215-42e6-bdd0-6e53fed41d8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2d26f538-337a-4593-a7e6-123667b1a538}" enabled="1" method="Standard" siteId="{e242425b-70fc-44dc-9ddf-c21e304e6c80}" removed="0"/>
</clbl:labelList>
</file>

<file path=docProps/app.xml><?xml version="1.0" encoding="utf-8"?>
<Properties xmlns="http://schemas.openxmlformats.org/officeDocument/2006/extended-properties" xmlns:vt="http://schemas.openxmlformats.org/officeDocument/2006/docPropsVTypes">
  <TotalTime>463</TotalTime>
  <Words>1581</Words>
  <Application>Microsoft Office PowerPoint</Application>
  <PresentationFormat>Grand écran</PresentationFormat>
  <Paragraphs>295</Paragraphs>
  <Slides>7</Slides>
  <Notes>3</Notes>
  <HiddenSlides>0</HiddenSlides>
  <MMClips>0</MMClips>
  <ScaleCrop>false</ScaleCrop>
  <HeadingPairs>
    <vt:vector size="6" baseType="variant">
      <vt:variant>
        <vt:lpstr>Polices utilisées</vt:lpstr>
      </vt:variant>
      <vt:variant>
        <vt:i4>9</vt:i4>
      </vt:variant>
      <vt:variant>
        <vt:lpstr>Thème</vt:lpstr>
      </vt:variant>
      <vt:variant>
        <vt:i4>1</vt:i4>
      </vt:variant>
      <vt:variant>
        <vt:lpstr>Titres des diapositives</vt:lpstr>
      </vt:variant>
      <vt:variant>
        <vt:i4>7</vt:i4>
      </vt:variant>
    </vt:vector>
  </HeadingPairs>
  <TitlesOfParts>
    <vt:vector size="17" baseType="lpstr">
      <vt:lpstr>Abadi</vt:lpstr>
      <vt:lpstr>Aptos</vt:lpstr>
      <vt:lpstr>Arial</vt:lpstr>
      <vt:lpstr>Calibri</vt:lpstr>
      <vt:lpstr>Calibri Light</vt:lpstr>
      <vt:lpstr>Cavolini</vt:lpstr>
      <vt:lpstr>Frutiger Bold</vt:lpstr>
      <vt:lpstr>Wingdings</vt:lpstr>
      <vt:lpstr>Work Sans Medium</vt: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CHUPIN Magali</dc:creator>
  <cp:lastModifiedBy>MASSOT Eric</cp:lastModifiedBy>
  <cp:revision>30</cp:revision>
  <dcterms:created xsi:type="dcterms:W3CDTF">2023-10-18T12:18:00Z</dcterms:created>
  <dcterms:modified xsi:type="dcterms:W3CDTF">2026-07-22T10:02:54Z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2d26f538-337a-4593-a7e6-123667b1a538_Enabled">
    <vt:lpwstr>true</vt:lpwstr>
  </property>
  <property fmtid="{D5CDD505-2E9C-101B-9397-08002B2CF9AE}" pid="3" name="MSIP_Label_2d26f538-337a-4593-a7e6-123667b1a538_SetDate">
    <vt:lpwstr>2023-10-18T12:18:02Z</vt:lpwstr>
  </property>
  <property fmtid="{D5CDD505-2E9C-101B-9397-08002B2CF9AE}" pid="4" name="MSIP_Label_2d26f538-337a-4593-a7e6-123667b1a538_Method">
    <vt:lpwstr>Standard</vt:lpwstr>
  </property>
  <property fmtid="{D5CDD505-2E9C-101B-9397-08002B2CF9AE}" pid="5" name="MSIP_Label_2d26f538-337a-4593-a7e6-123667b1a538_Name">
    <vt:lpwstr>C1 Interne</vt:lpwstr>
  </property>
  <property fmtid="{D5CDD505-2E9C-101B-9397-08002B2CF9AE}" pid="6" name="MSIP_Label_2d26f538-337a-4593-a7e6-123667b1a538_SiteId">
    <vt:lpwstr>e242425b-70fc-44dc-9ddf-c21e304e6c80</vt:lpwstr>
  </property>
  <property fmtid="{D5CDD505-2E9C-101B-9397-08002B2CF9AE}" pid="7" name="MSIP_Label_2d26f538-337a-4593-a7e6-123667b1a538_ActionId">
    <vt:lpwstr>a12f4d97-3f92-48e9-af18-d831f7543b6a</vt:lpwstr>
  </property>
  <property fmtid="{D5CDD505-2E9C-101B-9397-08002B2CF9AE}" pid="8" name="MSIP_Label_2d26f538-337a-4593-a7e6-123667b1a538_ContentBits">
    <vt:lpwstr>0</vt:lpwstr>
  </property>
  <property fmtid="{D5CDD505-2E9C-101B-9397-08002B2CF9AE}" pid="9" name="ContentTypeId">
    <vt:lpwstr>0x01010090CDB4FBBA6E494FA489F3B93B4383ED</vt:lpwstr>
  </property>
  <property fmtid="{D5CDD505-2E9C-101B-9397-08002B2CF9AE}" pid="10" name="MediaServiceImageTags">
    <vt:lpwstr/>
  </property>
</Properties>
</file>